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69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51" r:id="rId15"/>
    <p:sldId id="352" r:id="rId16"/>
    <p:sldId id="348" r:id="rId17"/>
    <p:sldId id="349" r:id="rId18"/>
    <p:sldId id="358" r:id="rId19"/>
    <p:sldId id="359" r:id="rId20"/>
    <p:sldId id="350" r:id="rId21"/>
    <p:sldId id="357" r:id="rId22"/>
    <p:sldId id="346" r:id="rId23"/>
    <p:sldId id="347" r:id="rId24"/>
    <p:sldId id="353" r:id="rId25"/>
    <p:sldId id="354" r:id="rId26"/>
    <p:sldId id="355" r:id="rId27"/>
    <p:sldId id="389" r:id="rId28"/>
    <p:sldId id="360" r:id="rId29"/>
    <p:sldId id="361" r:id="rId30"/>
    <p:sldId id="390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72" r:id="rId39"/>
    <p:sldId id="373" r:id="rId40"/>
    <p:sldId id="374" r:id="rId41"/>
    <p:sldId id="375" r:id="rId42"/>
    <p:sldId id="388" r:id="rId43"/>
    <p:sldId id="376" r:id="rId44"/>
    <p:sldId id="386" r:id="rId45"/>
    <p:sldId id="377" r:id="rId46"/>
    <p:sldId id="387" r:id="rId47"/>
    <p:sldId id="378" r:id="rId48"/>
    <p:sldId id="382" r:id="rId49"/>
    <p:sldId id="379" r:id="rId50"/>
    <p:sldId id="383" r:id="rId51"/>
    <p:sldId id="380" r:id="rId52"/>
    <p:sldId id="384" r:id="rId53"/>
    <p:sldId id="381" r:id="rId54"/>
    <p:sldId id="385" r:id="rId55"/>
    <p:sldId id="289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2" autoAdjust="0"/>
    <p:restoredTop sz="94660"/>
  </p:normalViewPr>
  <p:slideViewPr>
    <p:cSldViewPr snapToGrid="0">
      <p:cViewPr>
        <p:scale>
          <a:sx n="66" d="100"/>
          <a:sy n="66" d="100"/>
        </p:scale>
        <p:origin x="1603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3E98C-8253-46D0-B410-C267F513250E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D5582-E7F1-4C8C-92CD-FE9A9E43E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70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533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711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934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342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396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696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693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0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322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547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571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679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036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281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783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840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149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1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D5582-E7F1-4C8C-92CD-FE9A9E43E69D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90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A86-211A-49AD-906B-3951B128FEF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ED9-2005-4555-8FCF-0D561FAB4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68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A86-211A-49AD-906B-3951B128FEF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ED9-2005-4555-8FCF-0D561FAB4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5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A86-211A-49AD-906B-3951B128FEF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ED9-2005-4555-8FCF-0D561FAB4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1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A86-211A-49AD-906B-3951B128FEF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ED9-2005-4555-8FCF-0D561FAB4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31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A86-211A-49AD-906B-3951B128FEF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ED9-2005-4555-8FCF-0D561FAB4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3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A86-211A-49AD-906B-3951B128FEF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ED9-2005-4555-8FCF-0D561FAB4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A86-211A-49AD-906B-3951B128FEF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ED9-2005-4555-8FCF-0D561FAB4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09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A86-211A-49AD-906B-3951B128FEF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ED9-2005-4555-8FCF-0D561FAB4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20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A86-211A-49AD-906B-3951B128FEF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ED9-2005-4555-8FCF-0D561FAB4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70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A86-211A-49AD-906B-3951B128FEF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ED9-2005-4555-8FCF-0D561FAB4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37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A86-211A-49AD-906B-3951B128FEF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ED9-2005-4555-8FCF-0D561FAB4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83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20A86-211A-49AD-906B-3951B128FEF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6ED9-2005-4555-8FCF-0D561FAB4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3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79388" y="1949747"/>
            <a:ext cx="8928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66B2A9B-D927-45C2-91F2-4F2F0D65743F}"/>
              </a:ext>
            </a:extLst>
          </p:cNvPr>
          <p:cNvSpPr txBox="1">
            <a:spLocks/>
          </p:cNvSpPr>
          <p:nvPr/>
        </p:nvSpPr>
        <p:spPr bwMode="auto">
          <a:xfrm>
            <a:off x="179388" y="4508500"/>
            <a:ext cx="6121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r>
              <a:rPr lang="cs-CZ" altLang="cs-CZ" sz="2800">
                <a:solidFill>
                  <a:schemeClr val="tx1"/>
                </a:solidFill>
              </a:rPr>
              <a:t>Výukový materiál pro 6.ročník</a:t>
            </a:r>
          </a:p>
        </p:txBody>
      </p:sp>
      <p:sp>
        <p:nvSpPr>
          <p:cNvPr id="9" name="TextovéPole 5">
            <a:extLst>
              <a:ext uri="{FF2B5EF4-FFF2-40B4-BE49-F238E27FC236}">
                <a16:creationId xmlns:a16="http://schemas.microsoft.com/office/drawing/2014/main" id="{ECFE0EC3-A8EB-4A34-8623-DAF1034F1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5661025"/>
            <a:ext cx="60960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altLang="cs-CZ" sz="2800">
                <a:solidFill>
                  <a:schemeClr val="tx1"/>
                </a:solidFill>
              </a:rPr>
              <a:t>Autor materiálu: Mgr. Martin Holý     </a:t>
            </a:r>
          </a:p>
          <a:p>
            <a:r>
              <a:rPr lang="cs-CZ" altLang="cs-CZ">
                <a:solidFill>
                  <a:schemeClr val="tx1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10" name="Obrázek 6">
            <a:extLst>
              <a:ext uri="{FF2B5EF4-FFF2-40B4-BE49-F238E27FC236}">
                <a16:creationId xmlns:a16="http://schemas.microsoft.com/office/drawing/2014/main" id="{285714A7-2EDF-427A-89B5-9DC40A751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446588"/>
            <a:ext cx="3025775" cy="2295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7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107504" y="620688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72" name="Přímá spojnice 24"/>
          <p:cNvCxnSpPr>
            <a:cxnSpLocks noChangeShapeType="1"/>
          </p:cNvCxnSpPr>
          <p:nvPr/>
        </p:nvCxnSpPr>
        <p:spPr bwMode="auto">
          <a:xfrm flipH="1">
            <a:off x="285750" y="4365625"/>
            <a:ext cx="3240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bdélník 16"/>
          <p:cNvSpPr/>
          <p:nvPr/>
        </p:nvSpPr>
        <p:spPr>
          <a:xfrm>
            <a:off x="1176338" y="3695700"/>
            <a:ext cx="3524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</a:t>
            </a:r>
            <a:endParaRPr lang="cs-CZ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Obdélník 18"/>
          <p:cNvSpPr>
            <a:spLocks noChangeArrowheads="1"/>
          </p:cNvSpPr>
          <p:nvPr/>
        </p:nvSpPr>
        <p:spPr bwMode="auto">
          <a:xfrm>
            <a:off x="1760538" y="3687763"/>
            <a:ext cx="121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cs-CZ" altLang="cs-CZ" sz="2400" b="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altLang="cs-CZ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23528" y="486916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 =</a:t>
            </a:r>
            <a:endParaRPr lang="cs-CZ" sz="28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76" name="Přímá spojnice 24"/>
          <p:cNvCxnSpPr>
            <a:cxnSpLocks noChangeShapeType="1"/>
          </p:cNvCxnSpPr>
          <p:nvPr/>
        </p:nvCxnSpPr>
        <p:spPr bwMode="auto">
          <a:xfrm>
            <a:off x="1008063" y="2349500"/>
            <a:ext cx="989012" cy="2016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Oblouk 4"/>
          <p:cNvSpPr/>
          <p:nvPr/>
        </p:nvSpPr>
        <p:spPr bwMode="auto">
          <a:xfrm>
            <a:off x="792163" y="3213100"/>
            <a:ext cx="2339975" cy="2308225"/>
          </a:xfrm>
          <a:prstGeom prst="arc">
            <a:avLst>
              <a:gd name="adj1" fmla="val 10789986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78" name="Přímá spojnice 24"/>
          <p:cNvCxnSpPr>
            <a:cxnSpLocks noChangeShapeType="1"/>
          </p:cNvCxnSpPr>
          <p:nvPr/>
        </p:nvCxnSpPr>
        <p:spPr bwMode="auto">
          <a:xfrm flipH="1">
            <a:off x="4841875" y="1412776"/>
            <a:ext cx="3548063" cy="1874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Přímá spojnice 24"/>
          <p:cNvCxnSpPr>
            <a:cxnSpLocks noChangeShapeType="1"/>
          </p:cNvCxnSpPr>
          <p:nvPr/>
        </p:nvCxnSpPr>
        <p:spPr bwMode="auto">
          <a:xfrm>
            <a:off x="4841875" y="1485801"/>
            <a:ext cx="3548063" cy="2165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Obdélník 30"/>
          <p:cNvSpPr/>
          <p:nvPr/>
        </p:nvSpPr>
        <p:spPr>
          <a:xfrm>
            <a:off x="5394746" y="3347963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</a:t>
            </a: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32" name="Oblouk 31"/>
          <p:cNvSpPr/>
          <p:nvPr/>
        </p:nvSpPr>
        <p:spPr bwMode="auto">
          <a:xfrm>
            <a:off x="5580112" y="1629321"/>
            <a:ext cx="1656000" cy="1656000"/>
          </a:xfrm>
          <a:prstGeom prst="arc">
            <a:avLst>
              <a:gd name="adj1" fmla="val 12742441"/>
              <a:gd name="adj2" fmla="val 1994184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228184" y="1701329"/>
            <a:ext cx="4111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4" name="Obdélník 35"/>
          <p:cNvSpPr>
            <a:spLocks noChangeArrowheads="1"/>
          </p:cNvSpPr>
          <p:nvPr/>
        </p:nvSpPr>
        <p:spPr bwMode="auto">
          <a:xfrm>
            <a:off x="5868144" y="2781449"/>
            <a:ext cx="119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113</a:t>
            </a:r>
            <a:r>
              <a:rPr lang="cs-CZ" altLang="cs-CZ" sz="24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Nadpis 1"/>
          <p:cNvSpPr txBox="1">
            <a:spLocks/>
          </p:cNvSpPr>
          <p:nvPr/>
        </p:nvSpPr>
        <p:spPr bwMode="auto">
          <a:xfrm>
            <a:off x="255588" y="692150"/>
            <a:ext cx="86375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1) Dopočítejte velikost označených úhlů</a:t>
            </a:r>
          </a:p>
        </p:txBody>
      </p:sp>
      <p:sp>
        <p:nvSpPr>
          <p:cNvPr id="11286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5" name="Šipka doprava 24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Šipka doprava 25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289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28" name="Zahnutá šipka doleva 27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683568" y="1556792"/>
            <a:ext cx="5254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c)</a:t>
            </a:r>
            <a:endParaRPr lang="cs-CZ" sz="3200" b="0" dirty="0">
              <a:latin typeface="+mn-lt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3995936" y="1556792"/>
            <a:ext cx="549275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d)</a:t>
            </a:r>
            <a:endParaRPr lang="cs-CZ" sz="3200" b="0" dirty="0">
              <a:latin typeface="+mn-lt"/>
              <a:cs typeface="Times New Roman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1042666" y="4869160"/>
            <a:ext cx="2809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179</a:t>
            </a:r>
            <a:r>
              <a:rPr lang="cs-CZ" altLang="cs-CZ" sz="28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60</a:t>
            </a:r>
            <a:r>
              <a:rPr lang="en-US" altLang="cs-CZ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altLang="cs-CZ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- 131</a:t>
            </a:r>
            <a:r>
              <a:rPr lang="cs-CZ" altLang="cs-CZ" sz="28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altLang="cs-CZ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altLang="cs-CZ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délník 35"/>
          <p:cNvSpPr>
            <a:spLocks noChangeArrowheads="1"/>
          </p:cNvSpPr>
          <p:nvPr/>
        </p:nvSpPr>
        <p:spPr bwMode="auto">
          <a:xfrm>
            <a:off x="6228185" y="3357488"/>
            <a:ext cx="1512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113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23528" y="5589885"/>
            <a:ext cx="25923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 = </a:t>
            </a:r>
            <a:r>
              <a:rPr lang="cs-CZ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48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blouk 38">
            <a:extLst>
              <a:ext uri="{FF2B5EF4-FFF2-40B4-BE49-F238E27FC236}">
                <a16:creationId xmlns:a16="http://schemas.microsoft.com/office/drawing/2014/main" id="{CBBBA97E-79A9-4994-B90B-51965CD0951C}"/>
              </a:ext>
            </a:extLst>
          </p:cNvPr>
          <p:cNvSpPr/>
          <p:nvPr/>
        </p:nvSpPr>
        <p:spPr bwMode="auto">
          <a:xfrm>
            <a:off x="5580112" y="1701329"/>
            <a:ext cx="1656000" cy="1656000"/>
          </a:xfrm>
          <a:prstGeom prst="arc">
            <a:avLst>
              <a:gd name="adj1" fmla="val 1496868"/>
              <a:gd name="adj2" fmla="val 946764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6FA9E39C-D606-4C4B-847F-2CBF384C5404}"/>
              </a:ext>
            </a:extLst>
          </p:cNvPr>
          <p:cNvSpPr/>
          <p:nvPr/>
        </p:nvSpPr>
        <p:spPr>
          <a:xfrm>
            <a:off x="3995936" y="4077072"/>
            <a:ext cx="549275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e)</a:t>
            </a:r>
            <a:endParaRPr lang="cs-CZ" sz="3200" b="0" dirty="0">
              <a:latin typeface="+mn-lt"/>
              <a:cs typeface="Times New Roman" pitchFamily="18" charset="0"/>
            </a:endParaRPr>
          </a:p>
        </p:txBody>
      </p:sp>
      <p:cxnSp>
        <p:nvCxnSpPr>
          <p:cNvPr id="41" name="Přímá spojnice 24">
            <a:extLst>
              <a:ext uri="{FF2B5EF4-FFF2-40B4-BE49-F238E27FC236}">
                <a16:creationId xmlns:a16="http://schemas.microsoft.com/office/drawing/2014/main" id="{509C9FE5-FFDD-4848-9942-D34CDE44C4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4048" y="4293096"/>
            <a:ext cx="1" cy="230688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Přímá spojnice 24">
            <a:extLst>
              <a:ext uri="{FF2B5EF4-FFF2-40B4-BE49-F238E27FC236}">
                <a16:creationId xmlns:a16="http://schemas.microsoft.com/office/drawing/2014/main" id="{8372307B-9D22-4ABF-8C57-C51E1B64C1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4048" y="5445224"/>
            <a:ext cx="1656184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blouk 42">
            <a:extLst>
              <a:ext uri="{FF2B5EF4-FFF2-40B4-BE49-F238E27FC236}">
                <a16:creationId xmlns:a16="http://schemas.microsoft.com/office/drawing/2014/main" id="{DFC9B025-8594-466A-BAF5-DAEFE3A0E432}"/>
              </a:ext>
            </a:extLst>
          </p:cNvPr>
          <p:cNvSpPr/>
          <p:nvPr/>
        </p:nvSpPr>
        <p:spPr bwMode="auto">
          <a:xfrm>
            <a:off x="4212144" y="4653320"/>
            <a:ext cx="1656000" cy="1656000"/>
          </a:xfrm>
          <a:prstGeom prst="arc">
            <a:avLst>
              <a:gd name="adj1" fmla="val 16112199"/>
              <a:gd name="adj2" fmla="val 557410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6B731EBF-DF5D-4E36-87A1-F8ED88C2A8BD}"/>
              </a:ext>
            </a:extLst>
          </p:cNvPr>
          <p:cNvSpPr/>
          <p:nvPr/>
        </p:nvSpPr>
        <p:spPr>
          <a:xfrm>
            <a:off x="5148064" y="4797152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692E58C0-BD3D-4A54-95E4-E3327C072844}"/>
              </a:ext>
            </a:extLst>
          </p:cNvPr>
          <p:cNvSpPr/>
          <p:nvPr/>
        </p:nvSpPr>
        <p:spPr>
          <a:xfrm>
            <a:off x="6084168" y="4653136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9CB6A22D-9884-4020-A8DB-B86FE1DA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4653136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4C1D3FD-850B-49C3-9D78-8ED1A800E737}"/>
              </a:ext>
            </a:extLst>
          </p:cNvPr>
          <p:cNvSpPr/>
          <p:nvPr/>
        </p:nvSpPr>
        <p:spPr>
          <a:xfrm>
            <a:off x="5364088" y="584127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045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295" name="Přímá spojnice 24"/>
          <p:cNvCxnSpPr>
            <a:cxnSpLocks noChangeShapeType="1"/>
          </p:cNvCxnSpPr>
          <p:nvPr/>
        </p:nvCxnSpPr>
        <p:spPr bwMode="auto">
          <a:xfrm flipH="1">
            <a:off x="255588" y="3224213"/>
            <a:ext cx="34528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Přímá spojnice 25"/>
          <p:cNvCxnSpPr>
            <a:cxnSpLocks noChangeShapeType="1"/>
          </p:cNvCxnSpPr>
          <p:nvPr/>
        </p:nvCxnSpPr>
        <p:spPr bwMode="auto">
          <a:xfrm>
            <a:off x="1006475" y="1625600"/>
            <a:ext cx="1641475" cy="2882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7" name="Ovál 2"/>
          <p:cNvSpPr>
            <a:spLocks noChangeArrowheads="1"/>
          </p:cNvSpPr>
          <p:nvPr/>
        </p:nvSpPr>
        <p:spPr bwMode="auto">
          <a:xfrm>
            <a:off x="827088" y="2144713"/>
            <a:ext cx="2160587" cy="2159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 sz="3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295525" y="3322638"/>
            <a:ext cx="35242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60575" y="2547938"/>
            <a:ext cx="4111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1006475" y="2547938"/>
            <a:ext cx="576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cs-CZ" altLang="cs-CZ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006475" y="3427413"/>
            <a:ext cx="936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137</a:t>
            </a:r>
            <a:r>
              <a:rPr lang="cs-CZ" sz="3200" b="0" kern="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cs-CZ" sz="3200" b="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58800" y="4949825"/>
            <a:ext cx="12461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58800" y="5526088"/>
            <a:ext cx="76358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87375" y="6108700"/>
            <a:ext cx="7080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05" name="Přímá spojnice 24"/>
          <p:cNvCxnSpPr>
            <a:cxnSpLocks noChangeShapeType="1"/>
          </p:cNvCxnSpPr>
          <p:nvPr/>
        </p:nvCxnSpPr>
        <p:spPr bwMode="auto">
          <a:xfrm flipH="1">
            <a:off x="2916238" y="4757738"/>
            <a:ext cx="3197225" cy="142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Přímá spojnice 25"/>
          <p:cNvCxnSpPr>
            <a:cxnSpLocks noChangeShapeType="1"/>
          </p:cNvCxnSpPr>
          <p:nvPr/>
        </p:nvCxnSpPr>
        <p:spPr bwMode="auto">
          <a:xfrm flipH="1">
            <a:off x="4246563" y="1052513"/>
            <a:ext cx="2341562" cy="5184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bdélník 26"/>
          <p:cNvSpPr/>
          <p:nvPr/>
        </p:nvSpPr>
        <p:spPr>
          <a:xfrm>
            <a:off x="4379913" y="4103688"/>
            <a:ext cx="3825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endParaRPr lang="cs-CZ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308" name="Přímá spojnice 24"/>
          <p:cNvCxnSpPr>
            <a:cxnSpLocks noChangeShapeType="1"/>
          </p:cNvCxnSpPr>
          <p:nvPr/>
        </p:nvCxnSpPr>
        <p:spPr bwMode="auto">
          <a:xfrm flipH="1" flipV="1">
            <a:off x="3598863" y="2428875"/>
            <a:ext cx="4429125" cy="11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9" name="Text Box 14"/>
          <p:cNvSpPr txBox="1">
            <a:spLocks noChangeArrowheads="1"/>
          </p:cNvSpPr>
          <p:nvPr/>
        </p:nvSpPr>
        <p:spPr bwMode="auto">
          <a:xfrm>
            <a:off x="4284663" y="4862513"/>
            <a:ext cx="574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cs-CZ" altLang="cs-CZ" sz="28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10" name="Přímá spojnice 27"/>
          <p:cNvCxnSpPr>
            <a:cxnSpLocks noChangeShapeType="1"/>
          </p:cNvCxnSpPr>
          <p:nvPr/>
        </p:nvCxnSpPr>
        <p:spPr bwMode="auto">
          <a:xfrm flipH="1">
            <a:off x="3779838" y="2359025"/>
            <a:ext cx="73025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Přímá spojnice 23"/>
          <p:cNvCxnSpPr>
            <a:cxnSpLocks noChangeShapeType="1"/>
          </p:cNvCxnSpPr>
          <p:nvPr/>
        </p:nvCxnSpPr>
        <p:spPr bwMode="auto">
          <a:xfrm flipH="1">
            <a:off x="3708400" y="2359025"/>
            <a:ext cx="71438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Přímá spojnice 27"/>
          <p:cNvCxnSpPr>
            <a:cxnSpLocks noChangeShapeType="1"/>
          </p:cNvCxnSpPr>
          <p:nvPr/>
        </p:nvCxnSpPr>
        <p:spPr bwMode="auto">
          <a:xfrm flipH="1">
            <a:off x="3094038" y="4681538"/>
            <a:ext cx="73025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3" name="Přímá spojnice 23"/>
          <p:cNvCxnSpPr>
            <a:cxnSpLocks noChangeShapeType="1"/>
          </p:cNvCxnSpPr>
          <p:nvPr/>
        </p:nvCxnSpPr>
        <p:spPr bwMode="auto">
          <a:xfrm flipH="1">
            <a:off x="3022600" y="4681538"/>
            <a:ext cx="71438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bdélník 35"/>
          <p:cNvSpPr/>
          <p:nvPr/>
        </p:nvSpPr>
        <p:spPr>
          <a:xfrm>
            <a:off x="6191250" y="1951038"/>
            <a:ext cx="5953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68</a:t>
            </a:r>
            <a:r>
              <a:rPr lang="cs-CZ" sz="2400" b="0" kern="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cs-CZ" sz="2400" b="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louk 37"/>
          <p:cNvSpPr/>
          <p:nvPr/>
        </p:nvSpPr>
        <p:spPr bwMode="auto">
          <a:xfrm rot="11110866" flipH="1" flipV="1">
            <a:off x="5226050" y="1417638"/>
            <a:ext cx="1800225" cy="1800225"/>
          </a:xfrm>
          <a:prstGeom prst="arc">
            <a:avLst>
              <a:gd name="adj1" fmla="val 17084280"/>
              <a:gd name="adj2" fmla="val 2156160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5327650" y="4097338"/>
            <a:ext cx="3540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7" name="Ovál 4"/>
          <p:cNvSpPr>
            <a:spLocks noChangeArrowheads="1"/>
          </p:cNvSpPr>
          <p:nvPr/>
        </p:nvSpPr>
        <p:spPr bwMode="auto">
          <a:xfrm>
            <a:off x="3959225" y="3810000"/>
            <a:ext cx="1944688" cy="18954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5053013" y="4913313"/>
            <a:ext cx="4905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 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9" name="Text Box 14"/>
          <p:cNvSpPr txBox="1">
            <a:spLocks noChangeArrowheads="1"/>
          </p:cNvSpPr>
          <p:nvPr/>
        </p:nvSpPr>
        <p:spPr bwMode="auto">
          <a:xfrm>
            <a:off x="6083300" y="4259263"/>
            <a:ext cx="12461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6083300" y="4835525"/>
            <a:ext cx="7651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6113463" y="5418138"/>
            <a:ext cx="7064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6113463" y="6011863"/>
            <a:ext cx="72390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Nadpis 1"/>
          <p:cNvSpPr txBox="1">
            <a:spLocks/>
          </p:cNvSpPr>
          <p:nvPr/>
        </p:nvSpPr>
        <p:spPr bwMode="auto">
          <a:xfrm>
            <a:off x="255588" y="692150"/>
            <a:ext cx="66929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2) Dopočítejte velikost označených úhlů</a:t>
            </a:r>
          </a:p>
        </p:txBody>
      </p:sp>
      <p:sp>
        <p:nvSpPr>
          <p:cNvPr id="1232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2325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3" name="Šipka doprava 4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Šipka doprava 43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328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49" name="Zahnutá šipka doleva 48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468313" y="1628775"/>
            <a:ext cx="5476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3200" b="0" dirty="0">
              <a:latin typeface="+mn-lt"/>
              <a:cs typeface="Times New Roman" pitchFamily="18" charset="0"/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4211638" y="1628775"/>
            <a:ext cx="5476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3200" b="0" dirty="0">
              <a:latin typeface="+mn-lt"/>
              <a:cs typeface="Times New Roman" pitchFamily="18" charset="0"/>
            </a:endParaRPr>
          </a:p>
        </p:txBody>
      </p:sp>
      <p:sp>
        <p:nvSpPr>
          <p:cNvPr id="52" name="Obdélník 51"/>
          <p:cNvSpPr>
            <a:spLocks noChangeArrowheads="1"/>
          </p:cNvSpPr>
          <p:nvPr/>
        </p:nvSpPr>
        <p:spPr bwMode="auto">
          <a:xfrm>
            <a:off x="1258888" y="4941888"/>
            <a:ext cx="108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bdélník 52"/>
          <p:cNvSpPr>
            <a:spLocks noChangeArrowheads="1"/>
          </p:cNvSpPr>
          <p:nvPr/>
        </p:nvSpPr>
        <p:spPr bwMode="auto">
          <a:xfrm>
            <a:off x="1258888" y="5516563"/>
            <a:ext cx="1081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bdélník 53"/>
          <p:cNvSpPr>
            <a:spLocks noChangeArrowheads="1"/>
          </p:cNvSpPr>
          <p:nvPr/>
        </p:nvSpPr>
        <p:spPr bwMode="auto">
          <a:xfrm>
            <a:off x="1258888" y="6092825"/>
            <a:ext cx="1081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bdélník 55"/>
          <p:cNvSpPr>
            <a:spLocks noChangeArrowheads="1"/>
          </p:cNvSpPr>
          <p:nvPr/>
        </p:nvSpPr>
        <p:spPr bwMode="auto">
          <a:xfrm>
            <a:off x="6948488" y="4221163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bdélník 56"/>
          <p:cNvSpPr>
            <a:spLocks noChangeArrowheads="1"/>
          </p:cNvSpPr>
          <p:nvPr/>
        </p:nvSpPr>
        <p:spPr bwMode="auto">
          <a:xfrm>
            <a:off x="6948488" y="5437188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bdélník 57"/>
          <p:cNvSpPr>
            <a:spLocks noChangeArrowheads="1"/>
          </p:cNvSpPr>
          <p:nvPr/>
        </p:nvSpPr>
        <p:spPr bwMode="auto">
          <a:xfrm>
            <a:off x="6948488" y="4797425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bdélník 58"/>
          <p:cNvSpPr>
            <a:spLocks noChangeArrowheads="1"/>
          </p:cNvSpPr>
          <p:nvPr/>
        </p:nvSpPr>
        <p:spPr bwMode="auto">
          <a:xfrm>
            <a:off x="6948488" y="6011863"/>
            <a:ext cx="1079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56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délník 39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19" name="Přímá spojnice 24"/>
          <p:cNvCxnSpPr>
            <a:cxnSpLocks noChangeShapeType="1"/>
          </p:cNvCxnSpPr>
          <p:nvPr/>
        </p:nvCxnSpPr>
        <p:spPr bwMode="auto">
          <a:xfrm flipH="1">
            <a:off x="255588" y="3224213"/>
            <a:ext cx="34528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Přímá spojnice 25"/>
          <p:cNvCxnSpPr>
            <a:cxnSpLocks noChangeShapeType="1"/>
          </p:cNvCxnSpPr>
          <p:nvPr/>
        </p:nvCxnSpPr>
        <p:spPr bwMode="auto">
          <a:xfrm flipH="1">
            <a:off x="1006475" y="1773238"/>
            <a:ext cx="1909763" cy="27797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Ovál 2"/>
          <p:cNvSpPr>
            <a:spLocks noChangeArrowheads="1"/>
          </p:cNvSpPr>
          <p:nvPr/>
        </p:nvSpPr>
        <p:spPr bwMode="auto">
          <a:xfrm>
            <a:off x="827088" y="2144713"/>
            <a:ext cx="2160587" cy="2159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 sz="3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146175" y="3322638"/>
            <a:ext cx="35242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295525" y="2600325"/>
            <a:ext cx="4111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1228725" y="2560638"/>
            <a:ext cx="576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cs-CZ" altLang="cs-CZ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250825" y="4581525"/>
            <a:ext cx="12461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50825" y="5157788"/>
            <a:ext cx="76358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79400" y="5740400"/>
            <a:ext cx="7080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28" name="Přímá spojnice 24"/>
          <p:cNvCxnSpPr>
            <a:cxnSpLocks noChangeShapeType="1"/>
          </p:cNvCxnSpPr>
          <p:nvPr/>
        </p:nvCxnSpPr>
        <p:spPr bwMode="auto">
          <a:xfrm flipH="1" flipV="1">
            <a:off x="5867400" y="4365625"/>
            <a:ext cx="3168650" cy="222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9" name="Přímá spojnice 25"/>
          <p:cNvCxnSpPr>
            <a:cxnSpLocks noChangeShapeType="1"/>
          </p:cNvCxnSpPr>
          <p:nvPr/>
        </p:nvCxnSpPr>
        <p:spPr bwMode="auto">
          <a:xfrm>
            <a:off x="5949950" y="1341438"/>
            <a:ext cx="2171700" cy="4192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bdélník 26"/>
          <p:cNvSpPr/>
          <p:nvPr/>
        </p:nvSpPr>
        <p:spPr>
          <a:xfrm>
            <a:off x="6053138" y="2660650"/>
            <a:ext cx="3825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endParaRPr lang="cs-CZ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31" name="Přímá spojnice 24"/>
          <p:cNvCxnSpPr>
            <a:cxnSpLocks noChangeShapeType="1"/>
          </p:cNvCxnSpPr>
          <p:nvPr/>
        </p:nvCxnSpPr>
        <p:spPr bwMode="auto">
          <a:xfrm flipH="1" flipV="1">
            <a:off x="4222750" y="2457450"/>
            <a:ext cx="4427538" cy="11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2" name="Text Box 14"/>
          <p:cNvSpPr txBox="1">
            <a:spLocks noChangeArrowheads="1"/>
          </p:cNvSpPr>
          <p:nvPr/>
        </p:nvSpPr>
        <p:spPr bwMode="auto">
          <a:xfrm>
            <a:off x="5845175" y="1831975"/>
            <a:ext cx="574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cs-CZ" altLang="cs-CZ" sz="28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33" name="Přímá spojnice 27"/>
          <p:cNvCxnSpPr>
            <a:cxnSpLocks noChangeShapeType="1"/>
          </p:cNvCxnSpPr>
          <p:nvPr/>
        </p:nvCxnSpPr>
        <p:spPr bwMode="auto">
          <a:xfrm flipH="1">
            <a:off x="4402138" y="2387600"/>
            <a:ext cx="73025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4" name="Přímá spojnice 23"/>
          <p:cNvCxnSpPr>
            <a:cxnSpLocks noChangeShapeType="1"/>
          </p:cNvCxnSpPr>
          <p:nvPr/>
        </p:nvCxnSpPr>
        <p:spPr bwMode="auto">
          <a:xfrm flipH="1">
            <a:off x="4330700" y="2387600"/>
            <a:ext cx="71438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Přímá spojnice 27"/>
          <p:cNvCxnSpPr>
            <a:cxnSpLocks noChangeShapeType="1"/>
          </p:cNvCxnSpPr>
          <p:nvPr/>
        </p:nvCxnSpPr>
        <p:spPr bwMode="auto">
          <a:xfrm flipH="1">
            <a:off x="6083300" y="4303713"/>
            <a:ext cx="73025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Přímá spojnice 23"/>
          <p:cNvCxnSpPr>
            <a:cxnSpLocks noChangeShapeType="1"/>
          </p:cNvCxnSpPr>
          <p:nvPr/>
        </p:nvCxnSpPr>
        <p:spPr bwMode="auto">
          <a:xfrm flipH="1">
            <a:off x="6011863" y="4303713"/>
            <a:ext cx="71437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7" name="Obdélník 35"/>
          <p:cNvSpPr>
            <a:spLocks noChangeArrowheads="1"/>
          </p:cNvSpPr>
          <p:nvPr/>
        </p:nvSpPr>
        <p:spPr bwMode="auto">
          <a:xfrm>
            <a:off x="6562725" y="181927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cs-CZ" altLang="cs-CZ" sz="2400" b="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15250" y="3719513"/>
            <a:ext cx="3540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9" name="Ovál 4"/>
          <p:cNvSpPr>
            <a:spLocks noChangeArrowheads="1"/>
          </p:cNvSpPr>
          <p:nvPr/>
        </p:nvSpPr>
        <p:spPr bwMode="auto">
          <a:xfrm>
            <a:off x="6562725" y="3432175"/>
            <a:ext cx="1944688" cy="19446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877175" y="4402138"/>
            <a:ext cx="4905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 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1" name="Text Box 14"/>
          <p:cNvSpPr txBox="1">
            <a:spLocks noChangeArrowheads="1"/>
          </p:cNvSpPr>
          <p:nvPr/>
        </p:nvSpPr>
        <p:spPr bwMode="auto">
          <a:xfrm>
            <a:off x="3563938" y="4365625"/>
            <a:ext cx="12461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3563938" y="4941888"/>
            <a:ext cx="7651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3594100" y="5524500"/>
            <a:ext cx="7064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3594100" y="6118225"/>
            <a:ext cx="7239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5" name="Obdélník 41"/>
          <p:cNvSpPr>
            <a:spLocks noChangeArrowheads="1"/>
          </p:cNvSpPr>
          <p:nvPr/>
        </p:nvSpPr>
        <p:spPr bwMode="auto">
          <a:xfrm>
            <a:off x="1619250" y="3500438"/>
            <a:ext cx="1211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132</a:t>
            </a:r>
            <a:r>
              <a:rPr lang="cs-CZ" altLang="cs-CZ" sz="2400" b="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en-US" altLang="cs-CZ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6" name="Ovál 4"/>
          <p:cNvSpPr>
            <a:spLocks noChangeArrowheads="1"/>
          </p:cNvSpPr>
          <p:nvPr/>
        </p:nvSpPr>
        <p:spPr bwMode="auto">
          <a:xfrm>
            <a:off x="5581650" y="1489075"/>
            <a:ext cx="1944688" cy="19431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7" name="Obdélník 41"/>
          <p:cNvSpPr>
            <a:spLocks noChangeArrowheads="1"/>
          </p:cNvSpPr>
          <p:nvPr/>
        </p:nvSpPr>
        <p:spPr bwMode="auto">
          <a:xfrm>
            <a:off x="6299200" y="1862138"/>
            <a:ext cx="1057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124</a:t>
            </a:r>
            <a:r>
              <a:rPr lang="cs-CZ" altLang="cs-CZ" sz="2400" b="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cs-CZ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684213" y="1484313"/>
            <a:ext cx="547687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3200" b="0" dirty="0">
              <a:latin typeface="+mn-lt"/>
              <a:cs typeface="Times New Roman" pitchFamily="18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4427538" y="1484313"/>
            <a:ext cx="5492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3200" b="0" dirty="0">
              <a:latin typeface="+mn-lt"/>
              <a:cs typeface="Times New Roman" pitchFamily="18" charset="0"/>
            </a:endParaRPr>
          </a:p>
        </p:txBody>
      </p:sp>
      <p:sp>
        <p:nvSpPr>
          <p:cNvPr id="13350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3351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4" name="Šipka doprava 43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Šipka doprava 4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354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50" name="Zahnutá šipka doleva 49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51" name="Nadpis 1"/>
          <p:cNvSpPr txBox="1">
            <a:spLocks/>
          </p:cNvSpPr>
          <p:nvPr/>
        </p:nvSpPr>
        <p:spPr bwMode="auto">
          <a:xfrm>
            <a:off x="255588" y="692150"/>
            <a:ext cx="66929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3) Dopočítejte velikost označených úhlů</a:t>
            </a:r>
          </a:p>
        </p:txBody>
      </p:sp>
      <p:sp>
        <p:nvSpPr>
          <p:cNvPr id="52" name="Obdélník 51"/>
          <p:cNvSpPr>
            <a:spLocks noChangeArrowheads="1"/>
          </p:cNvSpPr>
          <p:nvPr/>
        </p:nvSpPr>
        <p:spPr bwMode="auto">
          <a:xfrm>
            <a:off x="1042988" y="4581525"/>
            <a:ext cx="165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132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en-US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bdélník 52"/>
          <p:cNvSpPr>
            <a:spLocks noChangeArrowheads="1"/>
          </p:cNvSpPr>
          <p:nvPr/>
        </p:nvSpPr>
        <p:spPr bwMode="auto">
          <a:xfrm>
            <a:off x="1042988" y="5157788"/>
            <a:ext cx="165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bdélník 53"/>
          <p:cNvSpPr>
            <a:spLocks noChangeArrowheads="1"/>
          </p:cNvSpPr>
          <p:nvPr/>
        </p:nvSpPr>
        <p:spPr bwMode="auto">
          <a:xfrm>
            <a:off x="1042988" y="5732463"/>
            <a:ext cx="165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bdélník 55"/>
          <p:cNvSpPr>
            <a:spLocks noChangeArrowheads="1"/>
          </p:cNvSpPr>
          <p:nvPr/>
        </p:nvSpPr>
        <p:spPr bwMode="auto">
          <a:xfrm>
            <a:off x="4211638" y="4356100"/>
            <a:ext cx="1655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bdélník 56"/>
          <p:cNvSpPr>
            <a:spLocks noChangeArrowheads="1"/>
          </p:cNvSpPr>
          <p:nvPr/>
        </p:nvSpPr>
        <p:spPr bwMode="auto">
          <a:xfrm>
            <a:off x="4211638" y="4941888"/>
            <a:ext cx="165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124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bdélník 57"/>
          <p:cNvSpPr>
            <a:spLocks noChangeArrowheads="1"/>
          </p:cNvSpPr>
          <p:nvPr/>
        </p:nvSpPr>
        <p:spPr bwMode="auto">
          <a:xfrm>
            <a:off x="4211638" y="5516563"/>
            <a:ext cx="1655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124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bdélník 58"/>
          <p:cNvSpPr>
            <a:spLocks noChangeArrowheads="1"/>
          </p:cNvSpPr>
          <p:nvPr/>
        </p:nvSpPr>
        <p:spPr bwMode="auto">
          <a:xfrm>
            <a:off x="4364038" y="6084888"/>
            <a:ext cx="165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63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26488" r="4881" b="29688"/>
          <a:stretch>
            <a:fillRect/>
          </a:stretch>
        </p:blipFill>
        <p:spPr bwMode="auto">
          <a:xfrm>
            <a:off x="250825" y="1484313"/>
            <a:ext cx="8569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3) Dopočítejte velikost označených úhlů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850" y="1547813"/>
            <a:ext cx="525463" cy="5857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c)</a:t>
            </a:r>
            <a:endParaRPr lang="cs-CZ" sz="3200" b="0" dirty="0">
              <a:latin typeface="+mn-lt"/>
              <a:cs typeface="Times New Roman" pitchFamily="18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4" t="32689" r="4881" b="54012"/>
          <a:stretch>
            <a:fillRect/>
          </a:stretch>
        </p:blipFill>
        <p:spPr bwMode="auto">
          <a:xfrm>
            <a:off x="2555875" y="5254625"/>
            <a:ext cx="26447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3203575" y="5229225"/>
            <a:ext cx="108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3203575" y="5805488"/>
            <a:ext cx="86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cs-CZ" altLang="cs-CZ" sz="28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4572000" y="5210175"/>
            <a:ext cx="4032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(105</a:t>
            </a:r>
            <a:r>
              <a:rPr lang="cs-CZ" altLang="cs-CZ" sz="28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+ 44</a:t>
            </a:r>
            <a:r>
              <a:rPr lang="cs-CZ" altLang="cs-CZ" sz="28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4644008" y="5805488"/>
            <a:ext cx="86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149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Obdélník 1"/>
          <p:cNvSpPr>
            <a:spLocks noChangeArrowheads="1"/>
          </p:cNvSpPr>
          <p:nvPr/>
        </p:nvSpPr>
        <p:spPr bwMode="auto">
          <a:xfrm>
            <a:off x="6156325" y="1989138"/>
            <a:ext cx="2663825" cy="1439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altLang="cs-CZ" b="0"/>
          </a:p>
        </p:txBody>
      </p:sp>
      <p:sp>
        <p:nvSpPr>
          <p:cNvPr id="2" name="Obdélník 1"/>
          <p:cNvSpPr/>
          <p:nvPr/>
        </p:nvSpPr>
        <p:spPr>
          <a:xfrm>
            <a:off x="4535487" y="5899150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2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5868144" y="441552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7A3C082A-C6EE-4184-B152-4ED95F301A71}"/>
              </a:ext>
            </a:extLst>
          </p:cNvPr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8E78E0DE-0F7B-41AA-B7B9-71BEF862EEC5}"/>
              </a:ext>
            </a:extLst>
          </p:cNvPr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4) Dopočítejte velikost označených úhlů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9F63DC35-738F-4707-BA8C-EEE2DC5DFBE1}"/>
              </a:ext>
            </a:extLst>
          </p:cNvPr>
          <p:cNvSpPr/>
          <p:nvPr/>
        </p:nvSpPr>
        <p:spPr>
          <a:xfrm>
            <a:off x="323850" y="1547813"/>
            <a:ext cx="4651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8BDA5A1B-F96B-47CA-B252-D40E13A58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47B6E704-9EDB-49C4-80F2-7B885E55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356063C3-D53F-48D2-85B3-CD9E2373F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6" name="Šipka doprava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20CED1-9022-447B-8B56-9841FB48B32E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Šipka doprava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C506396-0A6F-4D45-A9C3-BDD462412FD9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Obdélník 5">
            <a:extLst>
              <a:ext uri="{FF2B5EF4-FFF2-40B4-BE49-F238E27FC236}">
                <a16:creationId xmlns:a16="http://schemas.microsoft.com/office/drawing/2014/main" id="{62D8210E-7BE5-4CBC-ACD9-6E7830B3C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29" name="Zahnutá šipka doleva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81CF6A-E420-4E55-89CE-E07F958E549F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Obdélník 1">
            <a:extLst>
              <a:ext uri="{FF2B5EF4-FFF2-40B4-BE49-F238E27FC236}">
                <a16:creationId xmlns:a16="http://schemas.microsoft.com/office/drawing/2014/main" id="{BB496860-0AE5-47A3-9669-1F4DBDCC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989138"/>
            <a:ext cx="2663825" cy="1439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altLang="cs-CZ" b="0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D0552732-EB03-4E67-9D25-4440445B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5229200"/>
            <a:ext cx="3816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 - 55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altLang="cs-C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3A9C491A-DE63-4FEC-86FC-609D96302DD2}"/>
              </a:ext>
            </a:extLst>
          </p:cNvPr>
          <p:cNvSpPr/>
          <p:nvPr/>
        </p:nvSpPr>
        <p:spPr>
          <a:xfrm>
            <a:off x="4535487" y="5899150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884DA14-4419-47FA-BF42-2325615D9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39" t="33218" r="56613" b="29202"/>
          <a:stretch/>
        </p:blipFill>
        <p:spPr>
          <a:xfrm>
            <a:off x="1115616" y="1628800"/>
            <a:ext cx="4680520" cy="3464115"/>
          </a:xfrm>
          <a:prstGeom prst="rect">
            <a:avLst/>
          </a:prstGeom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6E79B9B6-011C-469D-985F-07D29F025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5229200"/>
            <a:ext cx="93610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l-GR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cs-CZ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4) Dopočítejte velikost označených úhlů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850" y="1547813"/>
            <a:ext cx="482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355" name="Obdélník 1"/>
          <p:cNvSpPr>
            <a:spLocks noChangeArrowheads="1"/>
          </p:cNvSpPr>
          <p:nvPr/>
        </p:nvSpPr>
        <p:spPr bwMode="auto">
          <a:xfrm>
            <a:off x="6156325" y="1989138"/>
            <a:ext cx="2663825" cy="1439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altLang="cs-CZ" b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626002DC-7429-459E-AD30-B580C49AC761}"/>
              </a:ext>
            </a:extLst>
          </p:cNvPr>
          <p:cNvSpPr/>
          <p:nvPr/>
        </p:nvSpPr>
        <p:spPr>
          <a:xfrm>
            <a:off x="815975" y="2167149"/>
            <a:ext cx="718939" cy="482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6F3775-A4D8-496C-8895-ABD98A88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5" t="27082" r="10923" b="37892"/>
          <a:stretch/>
        </p:blipFill>
        <p:spPr>
          <a:xfrm>
            <a:off x="971601" y="1700808"/>
            <a:ext cx="5544616" cy="305909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185B333-0B7A-4198-98D9-91E2DAF21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5" t="45326" r="40267" b="37892"/>
          <a:stretch/>
        </p:blipFill>
        <p:spPr>
          <a:xfrm>
            <a:off x="1187624" y="4725144"/>
            <a:ext cx="986153" cy="146571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1753F41-B83B-4028-9923-F738ED69462E}"/>
              </a:ext>
            </a:extLst>
          </p:cNvPr>
          <p:cNvSpPr/>
          <p:nvPr/>
        </p:nvSpPr>
        <p:spPr>
          <a:xfrm>
            <a:off x="3995936" y="6096843"/>
            <a:ext cx="718939" cy="482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2051720" y="4797152"/>
            <a:ext cx="4392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2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- (58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+ 62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2051720" y="5517232"/>
            <a:ext cx="86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D224C5B-84B6-4454-9D10-001691A9A92E}"/>
              </a:ext>
            </a:extLst>
          </p:cNvPr>
          <p:cNvSpPr/>
          <p:nvPr/>
        </p:nvSpPr>
        <p:spPr>
          <a:xfrm>
            <a:off x="899592" y="3429000"/>
            <a:ext cx="122413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9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4) Dopočítejte velikost označených úhlů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355" name="Obdélník 1"/>
          <p:cNvSpPr>
            <a:spLocks noChangeArrowheads="1"/>
          </p:cNvSpPr>
          <p:nvPr/>
        </p:nvSpPr>
        <p:spPr bwMode="auto">
          <a:xfrm>
            <a:off x="6156325" y="1989138"/>
            <a:ext cx="2663825" cy="1439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altLang="cs-CZ" b="0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4572000" y="5407868"/>
            <a:ext cx="4032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8A66972-E0D6-4CBD-B478-6A33ADB4CDE9}"/>
              </a:ext>
            </a:extLst>
          </p:cNvPr>
          <p:cNvSpPr/>
          <p:nvPr/>
        </p:nvSpPr>
        <p:spPr>
          <a:xfrm>
            <a:off x="5796855" y="1547813"/>
            <a:ext cx="718939" cy="482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175F48-E693-408E-AC6A-5536C8648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0" t="33377" r="47384" b="11896"/>
          <a:stretch/>
        </p:blipFill>
        <p:spPr>
          <a:xfrm>
            <a:off x="395536" y="2132856"/>
            <a:ext cx="5837408" cy="388843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9EE0FDC-71C2-40F8-B595-505E59D5FF3B}"/>
              </a:ext>
            </a:extLst>
          </p:cNvPr>
          <p:cNvSpPr/>
          <p:nvPr/>
        </p:nvSpPr>
        <p:spPr>
          <a:xfrm>
            <a:off x="4067175" y="6023235"/>
            <a:ext cx="718939" cy="482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E882212-B222-461E-8189-BF03E3B7C44B}"/>
              </a:ext>
            </a:extLst>
          </p:cNvPr>
          <p:cNvSpPr/>
          <p:nvPr/>
        </p:nvSpPr>
        <p:spPr>
          <a:xfrm>
            <a:off x="971600" y="1772816"/>
            <a:ext cx="9361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95258D48-65ED-4658-B47A-A6348B637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2" t="41863" r="86301" b="30303"/>
          <a:stretch/>
        </p:blipFill>
        <p:spPr>
          <a:xfrm>
            <a:off x="4283968" y="1484784"/>
            <a:ext cx="1080120" cy="25092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23850" y="1547813"/>
            <a:ext cx="44595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c)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EB0531B-7DEF-41F6-A85F-C0B7057539A5}"/>
              </a:ext>
            </a:extLst>
          </p:cNvPr>
          <p:cNvSpPr/>
          <p:nvPr/>
        </p:nvSpPr>
        <p:spPr>
          <a:xfrm>
            <a:off x="323528" y="2276872"/>
            <a:ext cx="914400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5220072" y="2708920"/>
            <a:ext cx="1081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5220072" y="1484784"/>
            <a:ext cx="4032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(90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+ 55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CFE27E7-CE6A-4EC0-ACC2-789D34015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2060848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- 35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C8B71588-912E-4D36-B840-433BE2CF0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356992"/>
            <a:ext cx="1008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4) Dopočítejte velikost označených úhlů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91D7AF-C3E9-4BA3-9B36-1DC142740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46" t="27904" r="18923" b="17369"/>
          <a:stretch/>
        </p:blipFill>
        <p:spPr>
          <a:xfrm>
            <a:off x="539552" y="1916832"/>
            <a:ext cx="5361954" cy="4205454"/>
          </a:xfrm>
          <a:prstGeom prst="rect">
            <a:avLst/>
          </a:prstGeom>
        </p:spPr>
      </p:pic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4916962" y="1773379"/>
            <a:ext cx="324036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- 85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4931477" y="2306464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- 35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4932040" y="2852936"/>
            <a:ext cx="792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" name="Obdélník 1"/>
          <p:cNvSpPr/>
          <p:nvPr/>
        </p:nvSpPr>
        <p:spPr>
          <a:xfrm>
            <a:off x="7631831" y="3325887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850" y="1547813"/>
            <a:ext cx="482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d)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C4CC330-23EF-4E51-8EF8-226D9C75A705}"/>
              </a:ext>
            </a:extLst>
          </p:cNvPr>
          <p:cNvSpPr/>
          <p:nvPr/>
        </p:nvSpPr>
        <p:spPr>
          <a:xfrm>
            <a:off x="179512" y="2132856"/>
            <a:ext cx="91440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E4FF55B-089B-409A-BA0A-B17793E9E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409836"/>
            <a:ext cx="4032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(85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+ 50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0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4) Dopočítejte velikost označených úhlů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7AECD11-D022-4B4B-9DC6-07FC39276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83" t="26535" r="47693" b="26672"/>
          <a:stretch/>
        </p:blipFill>
        <p:spPr>
          <a:xfrm>
            <a:off x="337624" y="1700808"/>
            <a:ext cx="6010569" cy="4104456"/>
          </a:xfrm>
          <a:prstGeom prst="rect">
            <a:avLst/>
          </a:prstGeom>
        </p:spPr>
      </p:pic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5580112" y="1700808"/>
            <a:ext cx="324036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- 65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5580112" y="2204864"/>
            <a:ext cx="9361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207895" y="3325887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850" y="1547813"/>
            <a:ext cx="482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e)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C4CC330-23EF-4E51-8EF8-226D9C75A705}"/>
              </a:ext>
            </a:extLst>
          </p:cNvPr>
          <p:cNvSpPr/>
          <p:nvPr/>
        </p:nvSpPr>
        <p:spPr>
          <a:xfrm>
            <a:off x="5508104" y="2852936"/>
            <a:ext cx="7920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E4FF55B-089B-409A-BA0A-B17793E9E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2761764"/>
            <a:ext cx="4032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(90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+ 35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1F97F41C-9856-451C-A1C5-B74242150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2" t="41863" r="86301" b="30303"/>
          <a:stretch/>
        </p:blipFill>
        <p:spPr>
          <a:xfrm>
            <a:off x="4644008" y="1700808"/>
            <a:ext cx="960902" cy="2232248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FB7CF3E9-C32C-49EA-9069-75FE9675D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3356992"/>
            <a:ext cx="324036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- 55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4) Dopočítejte velikost označených úhlů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0B2AFED-4EC8-47F8-B8EA-1877591B2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2" t="24238" r="11746" b="11392"/>
          <a:stretch/>
        </p:blipFill>
        <p:spPr>
          <a:xfrm>
            <a:off x="395536" y="1556792"/>
            <a:ext cx="5256584" cy="495248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23850" y="1547813"/>
            <a:ext cx="40267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f)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C4CC330-23EF-4E51-8EF8-226D9C75A705}"/>
              </a:ext>
            </a:extLst>
          </p:cNvPr>
          <p:cNvSpPr/>
          <p:nvPr/>
        </p:nvSpPr>
        <p:spPr>
          <a:xfrm>
            <a:off x="251520" y="2204864"/>
            <a:ext cx="914400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914A731-6244-41FC-82A2-EFB550A32750}"/>
              </a:ext>
            </a:extLst>
          </p:cNvPr>
          <p:cNvSpPr/>
          <p:nvPr/>
        </p:nvSpPr>
        <p:spPr>
          <a:xfrm>
            <a:off x="683568" y="1484784"/>
            <a:ext cx="79208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C757E987-4A25-4F44-8CF0-8B7D3126C1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2" t="41863" r="86301" b="30303"/>
          <a:stretch/>
        </p:blipFill>
        <p:spPr>
          <a:xfrm>
            <a:off x="4355976" y="1700808"/>
            <a:ext cx="960902" cy="2232248"/>
          </a:xfrm>
          <a:prstGeom prst="rect">
            <a:avLst/>
          </a:prstGeom>
        </p:spPr>
      </p:pic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5148064" y="1628800"/>
            <a:ext cx="3816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(90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+ 56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5220072" y="2185700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- 34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135887" y="3325887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E4FF55B-089B-409A-BA0A-B17793E9E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2780928"/>
            <a:ext cx="4032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(90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+ 26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64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73FFDBC-2C8D-4811-A789-ED023D113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3337828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- 64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116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8527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180000">
            <a:off x="1588" y="26797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cxnSp>
        <p:nvCxnSpPr>
          <p:cNvPr id="3082" name="Přímá spojnice 24"/>
          <p:cNvCxnSpPr>
            <a:cxnSpLocks noChangeShapeType="1"/>
          </p:cNvCxnSpPr>
          <p:nvPr/>
        </p:nvCxnSpPr>
        <p:spPr bwMode="auto">
          <a:xfrm flipH="1">
            <a:off x="1692275" y="2439988"/>
            <a:ext cx="5832475" cy="3590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5940425" y="3862388"/>
            <a:ext cx="574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sz="2800" b="0">
                <a:solidFill>
                  <a:schemeClr val="tx1"/>
                </a:solidFill>
                <a:latin typeface="Times New Roman" pitchFamily="18" charset="0"/>
              </a:rPr>
              <a:t>β</a:t>
            </a:r>
            <a:endParaRPr lang="cs-CZ" altLang="cs-CZ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 bwMode="auto">
          <a:xfrm>
            <a:off x="184150" y="692150"/>
            <a:ext cx="3092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Vrcholové úhly</a:t>
            </a:r>
            <a:endParaRPr lang="cs-CZ" sz="2800" b="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3085" name="Přímá spojnice 24"/>
          <p:cNvCxnSpPr>
            <a:cxnSpLocks noChangeShapeType="1"/>
          </p:cNvCxnSpPr>
          <p:nvPr/>
        </p:nvCxnSpPr>
        <p:spPr bwMode="auto">
          <a:xfrm flipH="1" flipV="1">
            <a:off x="1187450" y="3141663"/>
            <a:ext cx="6913563" cy="2209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976563" y="4122738"/>
            <a:ext cx="574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sz="2800" b="0">
                <a:solidFill>
                  <a:schemeClr val="tx1"/>
                </a:solidFill>
                <a:latin typeface="Times New Roman" pitchFamily="18" charset="0"/>
              </a:rPr>
              <a:t>α</a:t>
            </a:r>
            <a:endParaRPr lang="cs-CZ" altLang="cs-CZ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87" name="Text Box 14"/>
          <p:cNvSpPr txBox="1">
            <a:spLocks noChangeArrowheads="1"/>
          </p:cNvSpPr>
          <p:nvPr/>
        </p:nvSpPr>
        <p:spPr bwMode="auto">
          <a:xfrm>
            <a:off x="2124075" y="2093913"/>
            <a:ext cx="1152525" cy="5873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>
                <a:solidFill>
                  <a:schemeClr val="tx1"/>
                </a:solidFill>
                <a:latin typeface="Times New Roman" pitchFamily="18" charset="0"/>
              </a:rPr>
              <a:t>α</a:t>
            </a:r>
            <a:r>
              <a:rPr lang="cs-CZ" altLang="cs-CZ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l-GR" altLang="cs-CZ">
                <a:solidFill>
                  <a:schemeClr val="tx1"/>
                </a:solidFill>
                <a:latin typeface="Times New Roman" pitchFamily="18" charset="0"/>
              </a:rPr>
              <a:t>β</a:t>
            </a:r>
            <a:endParaRPr lang="cs-CZ" altLang="cs-CZ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Oblouk 6"/>
          <p:cNvSpPr/>
          <p:nvPr/>
        </p:nvSpPr>
        <p:spPr bwMode="auto">
          <a:xfrm rot="2320970">
            <a:off x="4365625" y="2828925"/>
            <a:ext cx="2592388" cy="2517775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/>
          </a:p>
        </p:txBody>
      </p:sp>
      <p:sp>
        <p:nvSpPr>
          <p:cNvPr id="29" name="Oblouk 28"/>
          <p:cNvSpPr/>
          <p:nvPr/>
        </p:nvSpPr>
        <p:spPr bwMode="auto">
          <a:xfrm rot="12807470">
            <a:off x="2292350" y="3006725"/>
            <a:ext cx="2592388" cy="2517775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92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23" name="Zahnutá šipka doleva 22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63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323528" y="764704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5) Je dán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ABC je pravoúhlý rovnoramenný. </a:t>
            </a:r>
          </a:p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   Urči velikost úhlu </a:t>
            </a:r>
            <a:r>
              <a:rPr lang="el-GR" sz="3200" dirty="0">
                <a:sym typeface="Symbol" panose="05050102010706020507" pitchFamily="18" charset="2"/>
              </a:rPr>
              <a:t></a:t>
            </a:r>
            <a:r>
              <a:rPr lang="cs-CZ" sz="3200" dirty="0"/>
              <a:t>.</a:t>
            </a:r>
            <a:endParaRPr lang="cs-CZ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355" name="Obdélník 1"/>
          <p:cNvSpPr>
            <a:spLocks noChangeArrowheads="1"/>
          </p:cNvSpPr>
          <p:nvPr/>
        </p:nvSpPr>
        <p:spPr bwMode="auto">
          <a:xfrm>
            <a:off x="6156325" y="1989138"/>
            <a:ext cx="2663825" cy="1439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altLang="cs-CZ" b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7B70F509-F30B-4AE9-A05C-481B2B2F8D50}"/>
              </a:ext>
            </a:extLst>
          </p:cNvPr>
          <p:cNvSpPr/>
          <p:nvPr/>
        </p:nvSpPr>
        <p:spPr>
          <a:xfrm>
            <a:off x="5652120" y="2339021"/>
            <a:ext cx="1584176" cy="1439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A4B0AD-0CB2-413B-850B-EAEB2F40A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1" t="29602" r="47301" b="27767"/>
          <a:stretch/>
        </p:blipFill>
        <p:spPr>
          <a:xfrm>
            <a:off x="251520" y="1772816"/>
            <a:ext cx="6398412" cy="312673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23850" y="1753652"/>
            <a:ext cx="482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4139952" y="2060848"/>
            <a:ext cx="2952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- 45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135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899592" y="3933056"/>
            <a:ext cx="792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BF1B1E20-ADA8-46D2-BF7A-1C2D36E6E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3933056"/>
            <a:ext cx="792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louk 2">
            <a:extLst>
              <a:ext uri="{FF2B5EF4-FFF2-40B4-BE49-F238E27FC236}">
                <a16:creationId xmlns:a16="http://schemas.microsoft.com/office/drawing/2014/main" id="{09205DFF-3468-44DA-B558-B846D7222276}"/>
              </a:ext>
            </a:extLst>
          </p:cNvPr>
          <p:cNvSpPr/>
          <p:nvPr/>
        </p:nvSpPr>
        <p:spPr>
          <a:xfrm>
            <a:off x="-468560" y="3356992"/>
            <a:ext cx="2160000" cy="2160000"/>
          </a:xfrm>
          <a:prstGeom prst="arc">
            <a:avLst>
              <a:gd name="adj1" fmla="val 1875802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louk 21">
            <a:extLst>
              <a:ext uri="{FF2B5EF4-FFF2-40B4-BE49-F238E27FC236}">
                <a16:creationId xmlns:a16="http://schemas.microsoft.com/office/drawing/2014/main" id="{4F57D45E-E5FF-4E17-91C4-C07537AD38A9}"/>
              </a:ext>
            </a:extLst>
          </p:cNvPr>
          <p:cNvSpPr/>
          <p:nvPr/>
        </p:nvSpPr>
        <p:spPr>
          <a:xfrm>
            <a:off x="3852160" y="3357232"/>
            <a:ext cx="2160000" cy="2160000"/>
          </a:xfrm>
          <a:prstGeom prst="arc">
            <a:avLst>
              <a:gd name="adj1" fmla="val 10921462"/>
              <a:gd name="adj2" fmla="val 136164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6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3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355" name="Obdélník 1"/>
          <p:cNvSpPr>
            <a:spLocks noChangeArrowheads="1"/>
          </p:cNvSpPr>
          <p:nvPr/>
        </p:nvSpPr>
        <p:spPr bwMode="auto">
          <a:xfrm>
            <a:off x="6156325" y="1989138"/>
            <a:ext cx="2663825" cy="1439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altLang="cs-CZ" b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7B70F509-F30B-4AE9-A05C-481B2B2F8D50}"/>
              </a:ext>
            </a:extLst>
          </p:cNvPr>
          <p:cNvSpPr/>
          <p:nvPr/>
        </p:nvSpPr>
        <p:spPr>
          <a:xfrm>
            <a:off x="5652120" y="2339021"/>
            <a:ext cx="1584176" cy="1439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3AC90B83-A355-4ED2-9C00-301B5FADC11C}"/>
              </a:ext>
            </a:extLst>
          </p:cNvPr>
          <p:cNvSpPr txBox="1">
            <a:spLocks/>
          </p:cNvSpPr>
          <p:nvPr/>
        </p:nvSpPr>
        <p:spPr bwMode="auto">
          <a:xfrm>
            <a:off x="323528" y="764704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5) Je dán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ABC je pravoúhlý rovnoramenný. Urči velikost úhlu </a:t>
            </a:r>
            <a:r>
              <a:rPr lang="el-GR" sz="3200" dirty="0">
                <a:sym typeface="Symbol" panose="05050102010706020507" pitchFamily="18" charset="2"/>
              </a:rPr>
              <a:t></a:t>
            </a:r>
            <a:r>
              <a:rPr lang="cs-CZ" sz="3200" dirty="0"/>
              <a:t>.</a:t>
            </a:r>
            <a:endParaRPr lang="cs-CZ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D31E4CAB-EFCF-4569-9270-BA265DB634C6}"/>
              </a:ext>
            </a:extLst>
          </p:cNvPr>
          <p:cNvSpPr/>
          <p:nvPr/>
        </p:nvSpPr>
        <p:spPr>
          <a:xfrm>
            <a:off x="323850" y="1753652"/>
            <a:ext cx="482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CA3DC7A-D66B-46AF-9823-36AD70E69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9" t="29602" r="8231" b="21627"/>
          <a:stretch/>
        </p:blipFill>
        <p:spPr>
          <a:xfrm>
            <a:off x="755576" y="1772816"/>
            <a:ext cx="6988767" cy="4824536"/>
          </a:xfrm>
          <a:prstGeom prst="rect">
            <a:avLst/>
          </a:prstGeom>
        </p:spPr>
      </p:pic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2267744" y="3645024"/>
            <a:ext cx="86409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568208" y="4818806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D2D5A176-D693-43DE-94A4-ADF60C57B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924944"/>
            <a:ext cx="792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8DD10FA-95BF-413D-B1E3-267C78C27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2924944"/>
            <a:ext cx="792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C6AE7586-0DF7-4FF4-9133-044FAF604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1772816"/>
            <a:ext cx="3456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- 45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135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louk 24">
            <a:extLst>
              <a:ext uri="{FF2B5EF4-FFF2-40B4-BE49-F238E27FC236}">
                <a16:creationId xmlns:a16="http://schemas.microsoft.com/office/drawing/2014/main" id="{9D46653E-6523-4CF0-987A-828D36793F7E}"/>
              </a:ext>
            </a:extLst>
          </p:cNvPr>
          <p:cNvSpPr/>
          <p:nvPr/>
        </p:nvSpPr>
        <p:spPr>
          <a:xfrm>
            <a:off x="323528" y="2061048"/>
            <a:ext cx="1800000" cy="1800000"/>
          </a:xfrm>
          <a:prstGeom prst="arc">
            <a:avLst>
              <a:gd name="adj1" fmla="val 21467995"/>
              <a:gd name="adj2" fmla="val 29531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louk 25">
            <a:extLst>
              <a:ext uri="{FF2B5EF4-FFF2-40B4-BE49-F238E27FC236}">
                <a16:creationId xmlns:a16="http://schemas.microsoft.com/office/drawing/2014/main" id="{7DEBB849-5C6A-4BA2-8AFB-621E070DA08D}"/>
              </a:ext>
            </a:extLst>
          </p:cNvPr>
          <p:cNvSpPr/>
          <p:nvPr/>
        </p:nvSpPr>
        <p:spPr>
          <a:xfrm>
            <a:off x="6444208" y="2061048"/>
            <a:ext cx="1800000" cy="1800000"/>
          </a:xfrm>
          <a:prstGeom prst="arc">
            <a:avLst>
              <a:gd name="adj1" fmla="val 7738266"/>
              <a:gd name="adj2" fmla="val 108666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louk 26">
            <a:extLst>
              <a:ext uri="{FF2B5EF4-FFF2-40B4-BE49-F238E27FC236}">
                <a16:creationId xmlns:a16="http://schemas.microsoft.com/office/drawing/2014/main" id="{5856C256-C80B-49FE-A966-F53219F40613}"/>
              </a:ext>
            </a:extLst>
          </p:cNvPr>
          <p:cNvSpPr/>
          <p:nvPr/>
        </p:nvSpPr>
        <p:spPr>
          <a:xfrm>
            <a:off x="1835696" y="3573016"/>
            <a:ext cx="2160240" cy="2088232"/>
          </a:xfrm>
          <a:prstGeom prst="arc">
            <a:avLst>
              <a:gd name="adj1" fmla="val 13267272"/>
              <a:gd name="adj2" fmla="val 162146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1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6) Dopočítejte velikost označených úhlů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850" y="1547813"/>
            <a:ext cx="4651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1434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4" t="32688" r="19929" b="55688"/>
          <a:stretch/>
        </p:blipFill>
        <p:spPr bwMode="auto">
          <a:xfrm>
            <a:off x="2555876" y="5254625"/>
            <a:ext cx="863600" cy="112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3203575" y="5229225"/>
            <a:ext cx="39607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    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(souhlasné úhly)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35487" y="5899150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6C9CAD92-8097-49EC-8EB3-2D73E1989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4" y="5817976"/>
            <a:ext cx="3816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(65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+ 70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B58873-FE64-466A-8BB5-4C47CDE24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1" t="33201" r="27854" b="21207"/>
          <a:stretch/>
        </p:blipFill>
        <p:spPr>
          <a:xfrm>
            <a:off x="1187624" y="1556792"/>
            <a:ext cx="5040560" cy="3686908"/>
          </a:xfrm>
          <a:prstGeom prst="rect">
            <a:avLst/>
          </a:prstGeom>
        </p:spPr>
      </p:pic>
      <p:sp>
        <p:nvSpPr>
          <p:cNvPr id="18" name="Oblouk 17">
            <a:extLst>
              <a:ext uri="{FF2B5EF4-FFF2-40B4-BE49-F238E27FC236}">
                <a16:creationId xmlns:a16="http://schemas.microsoft.com/office/drawing/2014/main" id="{71C08035-7E35-405C-87EF-A3C1CA3E054A}"/>
              </a:ext>
            </a:extLst>
          </p:cNvPr>
          <p:cNvSpPr/>
          <p:nvPr/>
        </p:nvSpPr>
        <p:spPr>
          <a:xfrm>
            <a:off x="2123728" y="1556792"/>
            <a:ext cx="1944000" cy="1871992"/>
          </a:xfrm>
          <a:prstGeom prst="arc">
            <a:avLst>
              <a:gd name="adj1" fmla="val 18062208"/>
              <a:gd name="adj2" fmla="val 70591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louk 18">
            <a:extLst>
              <a:ext uri="{FF2B5EF4-FFF2-40B4-BE49-F238E27FC236}">
                <a16:creationId xmlns:a16="http://schemas.microsoft.com/office/drawing/2014/main" id="{0B3DD47A-8FFA-4F37-AE42-5983751F5EBD}"/>
              </a:ext>
            </a:extLst>
          </p:cNvPr>
          <p:cNvSpPr/>
          <p:nvPr/>
        </p:nvSpPr>
        <p:spPr>
          <a:xfrm>
            <a:off x="1043608" y="3501008"/>
            <a:ext cx="1958400" cy="1871992"/>
          </a:xfrm>
          <a:prstGeom prst="arc">
            <a:avLst>
              <a:gd name="adj1" fmla="val 17977471"/>
              <a:gd name="adj2" fmla="val 37061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louk 19">
            <a:extLst>
              <a:ext uri="{FF2B5EF4-FFF2-40B4-BE49-F238E27FC236}">
                <a16:creationId xmlns:a16="http://schemas.microsoft.com/office/drawing/2014/main" id="{9DE62ACE-B2D8-47C7-9336-DFA3288C88DD}"/>
              </a:ext>
            </a:extLst>
          </p:cNvPr>
          <p:cNvSpPr/>
          <p:nvPr/>
        </p:nvSpPr>
        <p:spPr>
          <a:xfrm>
            <a:off x="2123728" y="1484784"/>
            <a:ext cx="1958400" cy="1871992"/>
          </a:xfrm>
          <a:prstGeom prst="arc">
            <a:avLst>
              <a:gd name="adj1" fmla="val 2777686"/>
              <a:gd name="adj2" fmla="val 700160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6750C6B-8F55-4310-82CB-198DDB98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3284984"/>
            <a:ext cx="108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18" grpId="0" animBg="1"/>
      <p:bldP spid="19" grpId="0" animBg="1"/>
      <p:bldP spid="20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850" y="1547813"/>
            <a:ext cx="482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355" name="Obdélník 1"/>
          <p:cNvSpPr>
            <a:spLocks noChangeArrowheads="1"/>
          </p:cNvSpPr>
          <p:nvPr/>
        </p:nvSpPr>
        <p:spPr bwMode="auto">
          <a:xfrm>
            <a:off x="6156325" y="1989138"/>
            <a:ext cx="2663825" cy="1439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altLang="cs-CZ" b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264EF1-74C2-43EB-BB3A-27F25D98B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56" t="20601" r="9685" b="21651"/>
          <a:stretch/>
        </p:blipFill>
        <p:spPr>
          <a:xfrm>
            <a:off x="899592" y="1052736"/>
            <a:ext cx="5484217" cy="4424914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626002DC-7429-459E-AD30-B580C49AC761}"/>
              </a:ext>
            </a:extLst>
          </p:cNvPr>
          <p:cNvSpPr/>
          <p:nvPr/>
        </p:nvSpPr>
        <p:spPr>
          <a:xfrm>
            <a:off x="815975" y="1916832"/>
            <a:ext cx="718939" cy="732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34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3" t="32689" r="19989" b="55687"/>
          <a:stretch/>
        </p:blipFill>
        <p:spPr bwMode="auto">
          <a:xfrm>
            <a:off x="1187624" y="5452318"/>
            <a:ext cx="856672" cy="112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835323" y="5426918"/>
            <a:ext cx="108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1835323" y="6003181"/>
            <a:ext cx="86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1AE19B9-D400-423B-96A6-F436811027F0}"/>
              </a:ext>
            </a:extLst>
          </p:cNvPr>
          <p:cNvSpPr/>
          <p:nvPr/>
        </p:nvSpPr>
        <p:spPr>
          <a:xfrm>
            <a:off x="1043608" y="1052736"/>
            <a:ext cx="53285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6) Dopočítejte velikost označených úhlů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FEF431C-4AA2-41E1-9AD1-8AFAC927D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1" t="32689" r="4881" b="55687"/>
          <a:stretch/>
        </p:blipFill>
        <p:spPr bwMode="auto">
          <a:xfrm>
            <a:off x="4644008" y="5445224"/>
            <a:ext cx="1280432" cy="112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5364088" y="5445224"/>
            <a:ext cx="772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" name="Obdélník 1"/>
          <p:cNvSpPr/>
          <p:nvPr/>
        </p:nvSpPr>
        <p:spPr>
          <a:xfrm>
            <a:off x="4427985" y="6096843"/>
            <a:ext cx="936104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4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6) Dopočítejte velikost označených úhlů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850" y="1547813"/>
            <a:ext cx="44595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c)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355" name="Obdélník 1"/>
          <p:cNvSpPr>
            <a:spLocks noChangeArrowheads="1"/>
          </p:cNvSpPr>
          <p:nvPr/>
        </p:nvSpPr>
        <p:spPr bwMode="auto">
          <a:xfrm>
            <a:off x="6156325" y="1989138"/>
            <a:ext cx="2663825" cy="1439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altLang="cs-CZ" b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7646A4-1195-4CB8-BB9F-7AF73C1B3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0" t="19551" r="10751" b="10092"/>
          <a:stretch/>
        </p:blipFill>
        <p:spPr>
          <a:xfrm>
            <a:off x="1106488" y="1506579"/>
            <a:ext cx="5736353" cy="4057857"/>
          </a:xfrm>
          <a:prstGeom prst="rect">
            <a:avLst/>
          </a:prstGeom>
        </p:spPr>
      </p:pic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4" t="32689" r="4881" b="54012"/>
          <a:stretch>
            <a:fillRect/>
          </a:stretch>
        </p:blipFill>
        <p:spPr bwMode="auto">
          <a:xfrm>
            <a:off x="2555875" y="5452318"/>
            <a:ext cx="26447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3203575" y="5426918"/>
            <a:ext cx="108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4572000" y="5407868"/>
            <a:ext cx="403244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(90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+ 48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= 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" name="Obdélník 1"/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9EE0FDC-71C2-40F8-B595-505E59D5FF3B}"/>
              </a:ext>
            </a:extLst>
          </p:cNvPr>
          <p:cNvSpPr/>
          <p:nvPr/>
        </p:nvSpPr>
        <p:spPr>
          <a:xfrm>
            <a:off x="4067175" y="6023235"/>
            <a:ext cx="718939" cy="482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8A66972-E0D6-4CBD-B478-6A33ADB4CDE9}"/>
              </a:ext>
            </a:extLst>
          </p:cNvPr>
          <p:cNvSpPr/>
          <p:nvPr/>
        </p:nvSpPr>
        <p:spPr>
          <a:xfrm>
            <a:off x="5796855" y="1547813"/>
            <a:ext cx="718939" cy="482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louk 22">
            <a:extLst>
              <a:ext uri="{FF2B5EF4-FFF2-40B4-BE49-F238E27FC236}">
                <a16:creationId xmlns:a16="http://schemas.microsoft.com/office/drawing/2014/main" id="{E014543E-84C8-4FA6-AD9C-A718DBD9557B}"/>
              </a:ext>
            </a:extLst>
          </p:cNvPr>
          <p:cNvSpPr/>
          <p:nvPr/>
        </p:nvSpPr>
        <p:spPr>
          <a:xfrm>
            <a:off x="2843808" y="1556792"/>
            <a:ext cx="1800200" cy="1872208"/>
          </a:xfrm>
          <a:prstGeom prst="arc">
            <a:avLst>
              <a:gd name="adj1" fmla="val 3025385"/>
              <a:gd name="adj2" fmla="val 76165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32DEF40-C782-4A39-9499-A3F5F13D73D2}"/>
              </a:ext>
            </a:extLst>
          </p:cNvPr>
          <p:cNvSpPr/>
          <p:nvPr/>
        </p:nvSpPr>
        <p:spPr>
          <a:xfrm>
            <a:off x="3707904" y="3068960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45D2992E-6368-4F4B-85DF-FD28C3DA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4077072"/>
            <a:ext cx="72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louk 25">
            <a:extLst>
              <a:ext uri="{FF2B5EF4-FFF2-40B4-BE49-F238E27FC236}">
                <a16:creationId xmlns:a16="http://schemas.microsoft.com/office/drawing/2014/main" id="{3DB8551C-2710-46C4-8EA1-A9A8B431331F}"/>
              </a:ext>
            </a:extLst>
          </p:cNvPr>
          <p:cNvSpPr/>
          <p:nvPr/>
        </p:nvSpPr>
        <p:spPr>
          <a:xfrm>
            <a:off x="4716016" y="3429000"/>
            <a:ext cx="2304256" cy="2232248"/>
          </a:xfrm>
          <a:prstGeom prst="arc">
            <a:avLst>
              <a:gd name="adj1" fmla="val 10751522"/>
              <a:gd name="adj2" fmla="val 132681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3203574" y="6003181"/>
            <a:ext cx="496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- 42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138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 animBg="1"/>
      <p:bldP spid="24" grpId="0" animBg="1"/>
      <p:bldP spid="25" grpId="0"/>
      <p:bldP spid="26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6) Dopočítejte velikost označených úhlů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850" y="1547813"/>
            <a:ext cx="482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d)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355" name="Obdélník 1"/>
          <p:cNvSpPr>
            <a:spLocks noChangeArrowheads="1"/>
          </p:cNvSpPr>
          <p:nvPr/>
        </p:nvSpPr>
        <p:spPr bwMode="auto">
          <a:xfrm>
            <a:off x="6156325" y="1989138"/>
            <a:ext cx="2663825" cy="1439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altLang="cs-CZ" b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B57BE2-1A74-4780-BFDC-98F89CD5D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1" t="20601" r="8841" b="9051"/>
          <a:stretch/>
        </p:blipFill>
        <p:spPr>
          <a:xfrm>
            <a:off x="1547665" y="1412777"/>
            <a:ext cx="5476936" cy="4032448"/>
          </a:xfrm>
          <a:prstGeom prst="rect">
            <a:avLst/>
          </a:prstGeom>
        </p:spPr>
      </p:pic>
      <p:pic>
        <p:nvPicPr>
          <p:cNvPr id="1434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4" t="32689" r="20161" b="54012"/>
          <a:stretch/>
        </p:blipFill>
        <p:spPr bwMode="auto">
          <a:xfrm>
            <a:off x="251520" y="5301208"/>
            <a:ext cx="836254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971600" y="5301208"/>
            <a:ext cx="36724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(90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+ 44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971600" y="5877471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- 104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7BE9963-6791-4252-88AD-ED0B0FF2E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8" t="32689" r="7212" b="54012"/>
          <a:stretch/>
        </p:blipFill>
        <p:spPr bwMode="auto">
          <a:xfrm>
            <a:off x="4493497" y="5301208"/>
            <a:ext cx="984739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5148064" y="5301208"/>
            <a:ext cx="4038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(104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+ 44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DE2B1882-B358-4FF3-84F6-CE50C2A62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5859040"/>
            <a:ext cx="123063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5B17B5B-FA6D-4D25-9F52-BCE8405B7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861048"/>
            <a:ext cx="108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louk 2">
            <a:extLst>
              <a:ext uri="{FF2B5EF4-FFF2-40B4-BE49-F238E27FC236}">
                <a16:creationId xmlns:a16="http://schemas.microsoft.com/office/drawing/2014/main" id="{B66698CB-A7D8-461B-8402-1ECCB30F975A}"/>
              </a:ext>
            </a:extLst>
          </p:cNvPr>
          <p:cNvSpPr/>
          <p:nvPr/>
        </p:nvSpPr>
        <p:spPr>
          <a:xfrm>
            <a:off x="5076256" y="3429200"/>
            <a:ext cx="1800000" cy="1800000"/>
          </a:xfrm>
          <a:prstGeom prst="arc">
            <a:avLst>
              <a:gd name="adj1" fmla="val 10786014"/>
              <a:gd name="adj2" fmla="val 137934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1008B109-6E8C-4AB1-8748-5B5FFEC6F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2276672"/>
            <a:ext cx="720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louk 23">
            <a:extLst>
              <a:ext uri="{FF2B5EF4-FFF2-40B4-BE49-F238E27FC236}">
                <a16:creationId xmlns:a16="http://schemas.microsoft.com/office/drawing/2014/main" id="{45D47C56-D031-4F08-BF90-11E2373AB71A}"/>
              </a:ext>
            </a:extLst>
          </p:cNvPr>
          <p:cNvSpPr/>
          <p:nvPr/>
        </p:nvSpPr>
        <p:spPr>
          <a:xfrm>
            <a:off x="3131840" y="1484784"/>
            <a:ext cx="1728000" cy="1728000"/>
          </a:xfrm>
          <a:prstGeom prst="arc">
            <a:avLst>
              <a:gd name="adj1" fmla="val 21533429"/>
              <a:gd name="adj2" fmla="val 23699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68C4E780-5E8E-49D2-8E87-B0A7D7AB8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2420888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louk 25">
            <a:extLst>
              <a:ext uri="{FF2B5EF4-FFF2-40B4-BE49-F238E27FC236}">
                <a16:creationId xmlns:a16="http://schemas.microsoft.com/office/drawing/2014/main" id="{67D71348-F746-47E0-BACC-64E2844F3ED0}"/>
              </a:ext>
            </a:extLst>
          </p:cNvPr>
          <p:cNvSpPr/>
          <p:nvPr/>
        </p:nvSpPr>
        <p:spPr>
          <a:xfrm>
            <a:off x="4932040" y="1520968"/>
            <a:ext cx="1656184" cy="1620000"/>
          </a:xfrm>
          <a:prstGeom prst="arc">
            <a:avLst>
              <a:gd name="adj1" fmla="val 5246636"/>
              <a:gd name="adj2" fmla="val 109928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37F7F34-F9D0-4AC9-9E86-1899412754FA}"/>
              </a:ext>
            </a:extLst>
          </p:cNvPr>
          <p:cNvSpPr/>
          <p:nvPr/>
        </p:nvSpPr>
        <p:spPr>
          <a:xfrm>
            <a:off x="5076056" y="5805264"/>
            <a:ext cx="1440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0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21" grpId="0"/>
      <p:bldP spid="3" grpId="0" animBg="1"/>
      <p:bldP spid="23" grpId="0"/>
      <p:bldP spid="24" grpId="0" animBg="1"/>
      <p:bldP spid="25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6) Dopočítejte velikost označených úhlů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850" y="1547813"/>
            <a:ext cx="482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e)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355" name="Obdélník 1"/>
          <p:cNvSpPr>
            <a:spLocks noChangeArrowheads="1"/>
          </p:cNvSpPr>
          <p:nvPr/>
        </p:nvSpPr>
        <p:spPr bwMode="auto">
          <a:xfrm>
            <a:off x="6156325" y="1989138"/>
            <a:ext cx="2663825" cy="1439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altLang="cs-CZ" b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BD96F9C-E1A7-4AF7-85F6-0AE67CFC7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1" t="25850" r="9685" b="9051"/>
          <a:stretch/>
        </p:blipFill>
        <p:spPr>
          <a:xfrm>
            <a:off x="683568" y="1772817"/>
            <a:ext cx="6939057" cy="4218062"/>
          </a:xfrm>
          <a:prstGeom prst="rect">
            <a:avLst/>
          </a:prstGeom>
        </p:spPr>
      </p:pic>
      <p:pic>
        <p:nvPicPr>
          <p:cNvPr id="1434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3" t="32689" r="19931" b="56240"/>
          <a:stretch/>
        </p:blipFill>
        <p:spPr bwMode="auto">
          <a:xfrm>
            <a:off x="2555875" y="5452318"/>
            <a:ext cx="863601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3203574" y="5426918"/>
            <a:ext cx="3096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- 72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3203575" y="6003181"/>
            <a:ext cx="86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7B70F509-F30B-4AE9-A05C-481B2B2F8D50}"/>
              </a:ext>
            </a:extLst>
          </p:cNvPr>
          <p:cNvSpPr/>
          <p:nvPr/>
        </p:nvSpPr>
        <p:spPr>
          <a:xfrm>
            <a:off x="5652120" y="2339021"/>
            <a:ext cx="1584176" cy="1439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39DCD9F-A0C6-4FB5-911B-E5F208582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4653136"/>
            <a:ext cx="72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louk 19">
            <a:extLst>
              <a:ext uri="{FF2B5EF4-FFF2-40B4-BE49-F238E27FC236}">
                <a16:creationId xmlns:a16="http://schemas.microsoft.com/office/drawing/2014/main" id="{B7F2CD1A-0A92-46D2-921D-D848813F0D4A}"/>
              </a:ext>
            </a:extLst>
          </p:cNvPr>
          <p:cNvSpPr/>
          <p:nvPr/>
        </p:nvSpPr>
        <p:spPr>
          <a:xfrm>
            <a:off x="4572200" y="4221088"/>
            <a:ext cx="1800000" cy="1800000"/>
          </a:xfrm>
          <a:prstGeom prst="arc">
            <a:avLst>
              <a:gd name="adj1" fmla="val 10722152"/>
              <a:gd name="adj2" fmla="val 137515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3605D58-A132-4479-9841-E7F81012F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3933056"/>
            <a:ext cx="72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louk 24">
            <a:extLst>
              <a:ext uri="{FF2B5EF4-FFF2-40B4-BE49-F238E27FC236}">
                <a16:creationId xmlns:a16="http://schemas.microsoft.com/office/drawing/2014/main" id="{435AC047-200E-42C0-906D-33CEF982DFF1}"/>
              </a:ext>
            </a:extLst>
          </p:cNvPr>
          <p:cNvSpPr/>
          <p:nvPr/>
        </p:nvSpPr>
        <p:spPr>
          <a:xfrm>
            <a:off x="755576" y="3861048"/>
            <a:ext cx="2160240" cy="2016224"/>
          </a:xfrm>
          <a:prstGeom prst="arc">
            <a:avLst>
              <a:gd name="adj1" fmla="val 16892768"/>
              <a:gd name="adj2" fmla="val 186680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18B21069-6A2A-474F-9A27-D90B97BF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2852936"/>
            <a:ext cx="72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louk 26">
            <a:extLst>
              <a:ext uri="{FF2B5EF4-FFF2-40B4-BE49-F238E27FC236}">
                <a16:creationId xmlns:a16="http://schemas.microsoft.com/office/drawing/2014/main" id="{FB82DF46-3684-4408-9F8A-D22C697B403B}"/>
              </a:ext>
            </a:extLst>
          </p:cNvPr>
          <p:cNvSpPr/>
          <p:nvPr/>
        </p:nvSpPr>
        <p:spPr>
          <a:xfrm>
            <a:off x="1547664" y="1916832"/>
            <a:ext cx="1512168" cy="1440160"/>
          </a:xfrm>
          <a:prstGeom prst="arc">
            <a:avLst>
              <a:gd name="adj1" fmla="val 2006086"/>
              <a:gd name="adj2" fmla="val 61865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louk 27">
            <a:extLst>
              <a:ext uri="{FF2B5EF4-FFF2-40B4-BE49-F238E27FC236}">
                <a16:creationId xmlns:a16="http://schemas.microsoft.com/office/drawing/2014/main" id="{3669093A-E44F-42F2-BDF1-81F1C3033668}"/>
              </a:ext>
            </a:extLst>
          </p:cNvPr>
          <p:cNvSpPr/>
          <p:nvPr/>
        </p:nvSpPr>
        <p:spPr>
          <a:xfrm>
            <a:off x="2339752" y="2492896"/>
            <a:ext cx="1512168" cy="1440160"/>
          </a:xfrm>
          <a:prstGeom prst="arc">
            <a:avLst>
              <a:gd name="adj1" fmla="val 2006086"/>
              <a:gd name="adj2" fmla="val 74429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03FB805-68D7-4AAF-972B-8EA5A60A6853}"/>
              </a:ext>
            </a:extLst>
          </p:cNvPr>
          <p:cNvSpPr/>
          <p:nvPr/>
        </p:nvSpPr>
        <p:spPr>
          <a:xfrm>
            <a:off x="3167848" y="3573016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93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 animBg="1"/>
      <p:bldP spid="22" grpId="0"/>
      <p:bldP spid="25" grpId="0" animBg="1"/>
      <p:bldP spid="26" grpId="0"/>
      <p:bldP spid="27" grpId="0" animBg="1"/>
      <p:bldP spid="28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174B99C-6740-7445-D3D4-EEC17EAB2469}"/>
              </a:ext>
            </a:extLst>
          </p:cNvPr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</a:p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D933E19-3AD0-DF0E-7D9D-E77571D24584}"/>
              </a:ext>
            </a:extLst>
          </p:cNvPr>
          <p:cNvSpPr txBox="1">
            <a:spLocks/>
          </p:cNvSpPr>
          <p:nvPr/>
        </p:nvSpPr>
        <p:spPr bwMode="auto">
          <a:xfrm>
            <a:off x="255588" y="692150"/>
            <a:ext cx="8061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7)</a:t>
            </a:r>
            <a:r>
              <a:rPr lang="cs-CZ" sz="3200" dirty="0"/>
              <a:t> 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Určete velikost úhlu </a:t>
            </a: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β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15A227-8DF9-7E9A-E216-C82C1BF79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4B08E6C-5780-3D4D-7476-A17A398BC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D2EFA60-3708-59EE-8EE4-F16C9C1C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26FE77-B8E1-85D7-992D-268B50F24237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6C05F50-5989-92BA-43EC-E419C84C8E41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bdélník 5">
            <a:extLst>
              <a:ext uri="{FF2B5EF4-FFF2-40B4-BE49-F238E27FC236}">
                <a16:creationId xmlns:a16="http://schemas.microsoft.com/office/drawing/2014/main" id="{A29D89AA-48E7-EF8A-D25E-D06ACEB42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7E5779C-E439-56EF-1DE5-BFDFCB38C91E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0333D5B-4324-D871-EA44-EA7DA4271F54}"/>
              </a:ext>
            </a:extLst>
          </p:cNvPr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165412FE-D7EE-E9AF-72CA-1525755F8557}"/>
              </a:ext>
            </a:extLst>
          </p:cNvPr>
          <p:cNvSpPr/>
          <p:nvPr/>
        </p:nvSpPr>
        <p:spPr>
          <a:xfrm>
            <a:off x="1941342" y="2785404"/>
            <a:ext cx="703385" cy="942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C6851B-C826-432A-5CD8-6D35A3F79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01" t="24024" r="35041" b="52381"/>
          <a:stretch/>
        </p:blipFill>
        <p:spPr>
          <a:xfrm>
            <a:off x="374360" y="2001112"/>
            <a:ext cx="7619515" cy="4337544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74713310-997D-3322-0C69-210B55A6F39B}"/>
              </a:ext>
            </a:extLst>
          </p:cNvPr>
          <p:cNvSpPr/>
          <p:nvPr/>
        </p:nvSpPr>
        <p:spPr>
          <a:xfrm>
            <a:off x="302980" y="1906654"/>
            <a:ext cx="4965452" cy="1522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34C3062-CB29-F0E8-3022-983ADA164BDE}"/>
              </a:ext>
            </a:extLst>
          </p:cNvPr>
          <p:cNvSpPr/>
          <p:nvPr/>
        </p:nvSpPr>
        <p:spPr>
          <a:xfrm>
            <a:off x="7190185" y="4856666"/>
            <a:ext cx="956466" cy="1481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30DF1D0-1106-B5DE-B3F6-E3292B743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962" y="3688614"/>
            <a:ext cx="86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8181CD2-588C-89AD-EAE3-7B00A4EE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4132" y="3441683"/>
            <a:ext cx="752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C0D565BE-1FE4-573B-7EF8-AFB2F3348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596" y="1886660"/>
            <a:ext cx="4857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 - (91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 + 67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cs-CZ" altLang="cs-C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92AEB2D-DCA1-8070-B2DC-6A9D49128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809" y="4538370"/>
            <a:ext cx="86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C992C7BC-F8B9-76F4-DC8C-44C3AF648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096" y="5336051"/>
            <a:ext cx="86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9437FB36-C1F8-DD6A-BF29-D57A2407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83" y="2613260"/>
            <a:ext cx="5522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 = 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 - (89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 + 66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cs-CZ" altLang="cs-C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470D55A-9293-6816-00EC-F73D897CA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43" t="28082" r="44768" b="68525"/>
          <a:stretch/>
        </p:blipFill>
        <p:spPr>
          <a:xfrm>
            <a:off x="507769" y="1377330"/>
            <a:ext cx="515425" cy="62378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880F434-3BF2-4BBA-ACED-33E605FB5F15}"/>
              </a:ext>
            </a:extLst>
          </p:cNvPr>
          <p:cNvSpPr/>
          <p:nvPr/>
        </p:nvSpPr>
        <p:spPr>
          <a:xfrm>
            <a:off x="1150125" y="3681413"/>
            <a:ext cx="2505291" cy="610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5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742952"/>
            <a:ext cx="8061325" cy="11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7)</a:t>
            </a:r>
            <a:r>
              <a:rPr lang="cs-CZ" sz="3200" dirty="0"/>
              <a:t> 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Určete velikost úhlu </a:t>
            </a: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β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54C593-B548-46B2-BB50-93A881848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3" t="33103" r="14769" b="30503"/>
          <a:stretch/>
        </p:blipFill>
        <p:spPr>
          <a:xfrm>
            <a:off x="448663" y="2062649"/>
            <a:ext cx="8402748" cy="3559127"/>
          </a:xfrm>
          <a:prstGeom prst="rect">
            <a:avLst/>
          </a:prstGeom>
        </p:spPr>
      </p:pic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3400523" y="4554211"/>
            <a:ext cx="86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346" y="4315059"/>
            <a:ext cx="103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118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6C03A84-B79F-4EFD-A7C4-135DD59F699F}"/>
              </a:ext>
            </a:extLst>
          </p:cNvPr>
          <p:cNvSpPr/>
          <p:nvPr/>
        </p:nvSpPr>
        <p:spPr>
          <a:xfrm>
            <a:off x="971365" y="2062649"/>
            <a:ext cx="955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cs-CZ" sz="40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=</a:t>
            </a:r>
            <a:endParaRPr lang="cs-CZ" sz="40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187B866-7E40-444A-A95F-3E4A49934EE6}"/>
              </a:ext>
            </a:extLst>
          </p:cNvPr>
          <p:cNvSpPr/>
          <p:nvPr/>
        </p:nvSpPr>
        <p:spPr>
          <a:xfrm>
            <a:off x="1941342" y="2785404"/>
            <a:ext cx="703385" cy="942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C45D502-C12C-40BE-89B0-83944D6F9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467" y="2120499"/>
            <a:ext cx="4857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 - (118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 + 28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cs-CZ" altLang="cs-C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ker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α.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348860" cy="176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8) Uvnitř čtverce BCDE je zvolen bod A tak, že trojúhelník BAE je rovnostranný. Určete velikost úhlu α.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6FC571-6D59-454C-A44F-89951425F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77" t="29552" r="10668" b="16634"/>
          <a:stretch/>
        </p:blipFill>
        <p:spPr>
          <a:xfrm>
            <a:off x="1934415" y="2208623"/>
            <a:ext cx="3812346" cy="3643844"/>
          </a:xfrm>
          <a:prstGeom prst="rect">
            <a:avLst/>
          </a:prstGeom>
        </p:spPr>
      </p:pic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3970374" y="3836752"/>
            <a:ext cx="749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5949280"/>
            <a:ext cx="5265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(180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 - 30</a:t>
            </a:r>
            <a:r>
              <a:rPr lang="cs-CZ" altLang="cs-CZ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) : 2 </a:t>
            </a: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75</a:t>
            </a:r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4318CCF-0CEF-4FCE-A7EF-73A49868B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521" y="2964555"/>
            <a:ext cx="749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F5968C5E-5826-4A7A-AA77-F4B996F8D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453" y="4723017"/>
            <a:ext cx="749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D6172C44-6FDF-4C45-8747-8807B3F55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431" y="5032506"/>
            <a:ext cx="749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D5215AC-BED0-493B-A5A8-7826FFA8C81C}"/>
              </a:ext>
            </a:extLst>
          </p:cNvPr>
          <p:cNvSpPr/>
          <p:nvPr/>
        </p:nvSpPr>
        <p:spPr>
          <a:xfrm>
            <a:off x="1712229" y="5959399"/>
            <a:ext cx="779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 =</a:t>
            </a:r>
            <a:endParaRPr lang="cs-CZ" sz="36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01133F95-D7AE-410D-8897-131E2A756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5445224"/>
            <a:ext cx="504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350091DA-F040-4DFB-BBED-F31CA81E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3861048"/>
            <a:ext cx="504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0768A17-AFCA-4362-9D1C-F7B6FC10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2060848"/>
            <a:ext cx="504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67E679DA-E11A-4C1D-9F6F-FBB26ED48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3645024"/>
            <a:ext cx="504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B893261B-BC4C-4E37-BB35-B8022B187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2924944"/>
            <a:ext cx="504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8CE9BC20-ACB9-441B-8581-05591EF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4293096"/>
            <a:ext cx="504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DAD7BBE6-FD64-4D93-AE40-5EC97F8D5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3140968"/>
            <a:ext cx="28803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 ABC je</a:t>
            </a:r>
          </a:p>
          <a:p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rovnoramenný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délník 32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8527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180000">
            <a:off x="1588" y="26797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cxnSp>
        <p:nvCxnSpPr>
          <p:cNvPr id="4106" name="Přímá spojnice 24"/>
          <p:cNvCxnSpPr>
            <a:cxnSpLocks noChangeShapeType="1"/>
          </p:cNvCxnSpPr>
          <p:nvPr/>
        </p:nvCxnSpPr>
        <p:spPr bwMode="auto">
          <a:xfrm flipH="1">
            <a:off x="323850" y="4979988"/>
            <a:ext cx="7704138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Přímá spojnice 25"/>
          <p:cNvCxnSpPr>
            <a:cxnSpLocks noChangeShapeType="1"/>
          </p:cNvCxnSpPr>
          <p:nvPr/>
        </p:nvCxnSpPr>
        <p:spPr bwMode="auto">
          <a:xfrm flipH="1">
            <a:off x="4429125" y="1112838"/>
            <a:ext cx="1366838" cy="3857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blouk 26"/>
          <p:cNvSpPr/>
          <p:nvPr/>
        </p:nvSpPr>
        <p:spPr bwMode="auto">
          <a:xfrm>
            <a:off x="3276600" y="3716338"/>
            <a:ext cx="2519363" cy="2520950"/>
          </a:xfrm>
          <a:prstGeom prst="arc">
            <a:avLst>
              <a:gd name="adj1" fmla="val 16200000"/>
              <a:gd name="adj2" fmla="val 2156160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/>
          </a:p>
        </p:txBody>
      </p:sp>
      <p:sp>
        <p:nvSpPr>
          <p:cNvPr id="21" name="Nadpis 1"/>
          <p:cNvSpPr txBox="1">
            <a:spLocks/>
          </p:cNvSpPr>
          <p:nvPr/>
        </p:nvSpPr>
        <p:spPr bwMode="auto">
          <a:xfrm>
            <a:off x="182563" y="692150"/>
            <a:ext cx="45339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Vedlejší úhly</a:t>
            </a:r>
            <a:endParaRPr lang="cs-CZ" sz="2800" b="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51275" y="4211638"/>
            <a:ext cx="354013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</a:t>
            </a:r>
            <a:endParaRPr lang="cs-CZ" sz="3200" dirty="0"/>
          </a:p>
        </p:txBody>
      </p:sp>
      <p:sp>
        <p:nvSpPr>
          <p:cNvPr id="17" name="Oblouk 16"/>
          <p:cNvSpPr/>
          <p:nvPr/>
        </p:nvSpPr>
        <p:spPr bwMode="auto">
          <a:xfrm flipH="1">
            <a:off x="3276600" y="3716338"/>
            <a:ext cx="2519363" cy="2520950"/>
          </a:xfrm>
          <a:prstGeom prst="arc">
            <a:avLst>
              <a:gd name="adj1" fmla="val 16200000"/>
              <a:gd name="adj2" fmla="val 2156160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/>
          </a:p>
        </p:txBody>
      </p:sp>
      <p:sp>
        <p:nvSpPr>
          <p:cNvPr id="18" name="Obdélník 17"/>
          <p:cNvSpPr/>
          <p:nvPr/>
        </p:nvSpPr>
        <p:spPr>
          <a:xfrm>
            <a:off x="5003800" y="4284663"/>
            <a:ext cx="3889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</a:t>
            </a:r>
            <a:endParaRPr lang="cs-CZ" sz="3200" dirty="0"/>
          </a:p>
        </p:txBody>
      </p:sp>
      <p:sp>
        <p:nvSpPr>
          <p:cNvPr id="19" name="Obdélník 18"/>
          <p:cNvSpPr/>
          <p:nvPr/>
        </p:nvSpPr>
        <p:spPr>
          <a:xfrm>
            <a:off x="1116013" y="2014538"/>
            <a:ext cx="2519362" cy="584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 +  =180</a:t>
            </a:r>
            <a:r>
              <a:rPr lang="cs-CZ" sz="3200" kern="0" baseline="30000" dirty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0</a:t>
            </a:r>
            <a:endParaRPr lang="cs-CZ" sz="3200" baseline="30000" dirty="0"/>
          </a:p>
        </p:txBody>
      </p:sp>
      <p:sp>
        <p:nvSpPr>
          <p:cNvPr id="411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4" name="Šipka doprava 33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1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37" name="Zahnutá šipka doleva 3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44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F12F246-141F-FE7F-EA32-0B1E28AC0D5C}"/>
              </a:ext>
            </a:extLst>
          </p:cNvPr>
          <p:cNvSpPr txBox="1">
            <a:spLocks/>
          </p:cNvSpPr>
          <p:nvPr/>
        </p:nvSpPr>
        <p:spPr bwMode="auto">
          <a:xfrm>
            <a:off x="255588" y="692149"/>
            <a:ext cx="7959944" cy="10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9) Určete velikosti označených úhlů</a:t>
            </a:r>
          </a:p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FA3F25B-8D50-09B6-0BEC-52453770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10" t="45828" r="35728" b="30400"/>
          <a:stretch/>
        </p:blipFill>
        <p:spPr>
          <a:xfrm>
            <a:off x="293730" y="1457842"/>
            <a:ext cx="7373175" cy="437706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A01B9D7-E4F8-4326-A14F-1AB73FDC8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050" y="3410606"/>
            <a:ext cx="861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35" y="5978442"/>
            <a:ext cx="4758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(80 + 50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FE69EA2-B0A7-4D9E-923B-49382D599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885" y="4182304"/>
            <a:ext cx="713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345721F9-E5B5-4123-8D9E-CE1CF7EBF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051" y="4811960"/>
            <a:ext cx="861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369E8FF-5B8F-BE35-199D-9D956F58F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840" y="2991368"/>
            <a:ext cx="713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21C6AD8-DFD7-C2A9-4D20-D2452E25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55" y="1669410"/>
            <a:ext cx="861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6F0CD9C-B699-340E-DF31-8B8F5F309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205" y="1601060"/>
            <a:ext cx="713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4B27C79-7FF3-08F1-DC1A-47C961968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265" y="1632649"/>
            <a:ext cx="713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25" grpId="0"/>
      <p:bldP spid="26" grpId="0"/>
      <p:bldP spid="9" grpId="0"/>
      <p:bldP spid="10" grpId="0"/>
      <p:bldP spid="13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49"/>
            <a:ext cx="7959944" cy="10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9) Určete velikosti označených úhlů</a:t>
            </a:r>
          </a:p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     b)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E765FB-F4E5-4A11-A4A3-14B39A0D6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47" t="33103" r="15861" b="15727"/>
          <a:stretch/>
        </p:blipFill>
        <p:spPr>
          <a:xfrm>
            <a:off x="3452601" y="1340768"/>
            <a:ext cx="5496121" cy="4896544"/>
          </a:xfrm>
          <a:prstGeom prst="rect">
            <a:avLst/>
          </a:prstGeom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140968"/>
            <a:ext cx="1123632" cy="297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 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 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A01B9D7-E4F8-4326-A14F-1AB73FDC8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4581128"/>
            <a:ext cx="861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52" y="4039167"/>
            <a:ext cx="4758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(90 + 50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7C3F30E-3CB8-44B8-9F20-8041A510E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87" y="3321714"/>
            <a:ext cx="4758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- 50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130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FE69EA2-B0A7-4D9E-923B-49382D599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581128"/>
            <a:ext cx="861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345721F9-E5B5-4123-8D9E-CE1CF7EBF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3933056"/>
            <a:ext cx="861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10436B6C-596A-499C-A41C-F955B7E71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869160"/>
            <a:ext cx="4758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- 40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140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24" grpId="0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7959944" cy="7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10) Určete velikost úhlu </a:t>
            </a: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74" y="4383747"/>
            <a:ext cx="1123632" cy="8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 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877" y="4526073"/>
            <a:ext cx="4758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135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2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2A01D4F8-EAA1-4E06-B98C-34936C10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714" y="4369680"/>
            <a:ext cx="1123632" cy="8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 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13A983-095A-4ACD-AF94-C235C4ECA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9" t="37207" r="12461" b="19831"/>
          <a:stretch/>
        </p:blipFill>
        <p:spPr>
          <a:xfrm>
            <a:off x="182879" y="1434904"/>
            <a:ext cx="8752974" cy="282760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EF72051-6D34-45D5-8DFC-A9CDE26B092B}"/>
              </a:ext>
            </a:extLst>
          </p:cNvPr>
          <p:cNvSpPr/>
          <p:nvPr/>
        </p:nvSpPr>
        <p:spPr>
          <a:xfrm>
            <a:off x="2616591" y="3643532"/>
            <a:ext cx="1026941" cy="576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F4AAEEF8-69D9-4D5F-8765-1738B6AE8CC3}"/>
              </a:ext>
            </a:extLst>
          </p:cNvPr>
          <p:cNvSpPr/>
          <p:nvPr/>
        </p:nvSpPr>
        <p:spPr>
          <a:xfrm>
            <a:off x="4853354" y="3277773"/>
            <a:ext cx="1026941" cy="576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E1A40B1-E35B-4B57-A845-629D0D8C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2204864"/>
            <a:ext cx="1115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135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D9A3345D-2C44-4AF8-A925-263EF3E4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288" y="1844824"/>
            <a:ext cx="812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D2808ABC-BC59-47EA-9333-F53A4BF5D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510" y="2978628"/>
            <a:ext cx="1115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0BC66895-A836-4297-8E82-04B7AA40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321" y="4512005"/>
            <a:ext cx="4758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(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+ 60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altLang="cs-CZ" sz="32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louk 22">
            <a:extLst>
              <a:ext uri="{FF2B5EF4-FFF2-40B4-BE49-F238E27FC236}">
                <a16:creationId xmlns:a16="http://schemas.microsoft.com/office/drawing/2014/main" id="{FEC7D978-2F74-4848-954F-397B291B584B}"/>
              </a:ext>
            </a:extLst>
          </p:cNvPr>
          <p:cNvSpPr/>
          <p:nvPr/>
        </p:nvSpPr>
        <p:spPr>
          <a:xfrm>
            <a:off x="2123728" y="1340768"/>
            <a:ext cx="1512168" cy="1440160"/>
          </a:xfrm>
          <a:prstGeom prst="arc">
            <a:avLst>
              <a:gd name="adj1" fmla="val 21493217"/>
              <a:gd name="adj2" fmla="val 80460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louk 23">
            <a:extLst>
              <a:ext uri="{FF2B5EF4-FFF2-40B4-BE49-F238E27FC236}">
                <a16:creationId xmlns:a16="http://schemas.microsoft.com/office/drawing/2014/main" id="{93C6F508-9EF7-4F0C-8B87-33476CE30CFD}"/>
              </a:ext>
            </a:extLst>
          </p:cNvPr>
          <p:cNvSpPr/>
          <p:nvPr/>
        </p:nvSpPr>
        <p:spPr>
          <a:xfrm>
            <a:off x="7020272" y="1052736"/>
            <a:ext cx="1512168" cy="1440160"/>
          </a:xfrm>
          <a:prstGeom prst="arc">
            <a:avLst>
              <a:gd name="adj1" fmla="val 6044381"/>
              <a:gd name="adj2" fmla="val 108290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>
            <a:extLst>
              <a:ext uri="{FF2B5EF4-FFF2-40B4-BE49-F238E27FC236}">
                <a16:creationId xmlns:a16="http://schemas.microsoft.com/office/drawing/2014/main" id="{90D65B69-6A82-4E11-9382-732AF66ABAC8}"/>
              </a:ext>
            </a:extLst>
          </p:cNvPr>
          <p:cNvSpPr/>
          <p:nvPr/>
        </p:nvSpPr>
        <p:spPr>
          <a:xfrm>
            <a:off x="6652517" y="2891606"/>
            <a:ext cx="1584176" cy="1512168"/>
          </a:xfrm>
          <a:prstGeom prst="arc">
            <a:avLst>
              <a:gd name="adj1" fmla="val 12821759"/>
              <a:gd name="adj2" fmla="val 166704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469F7A4-6151-AA2A-7142-C58F1DEA5BE1}"/>
              </a:ext>
            </a:extLst>
          </p:cNvPr>
          <p:cNvCxnSpPr>
            <a:cxnSpLocks/>
          </p:cNvCxnSpPr>
          <p:nvPr/>
        </p:nvCxnSpPr>
        <p:spPr>
          <a:xfrm flipH="1">
            <a:off x="702733" y="1950720"/>
            <a:ext cx="55457" cy="13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1F69D0-A0BC-EF10-E22E-03CAB54921AE}"/>
              </a:ext>
            </a:extLst>
          </p:cNvPr>
          <p:cNvCxnSpPr>
            <a:cxnSpLocks/>
          </p:cNvCxnSpPr>
          <p:nvPr/>
        </p:nvCxnSpPr>
        <p:spPr>
          <a:xfrm flipH="1">
            <a:off x="752831" y="1941255"/>
            <a:ext cx="55457" cy="13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8D30270E-EDBB-A64F-9E39-77F61A761A14}"/>
              </a:ext>
            </a:extLst>
          </p:cNvPr>
          <p:cNvCxnSpPr>
            <a:cxnSpLocks/>
          </p:cNvCxnSpPr>
          <p:nvPr/>
        </p:nvCxnSpPr>
        <p:spPr>
          <a:xfrm flipH="1">
            <a:off x="597178" y="3371605"/>
            <a:ext cx="55457" cy="13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12C405F-B80D-D159-F106-35F4A670A37E}"/>
              </a:ext>
            </a:extLst>
          </p:cNvPr>
          <p:cNvCxnSpPr>
            <a:cxnSpLocks/>
          </p:cNvCxnSpPr>
          <p:nvPr/>
        </p:nvCxnSpPr>
        <p:spPr>
          <a:xfrm flipH="1">
            <a:off x="647276" y="3362140"/>
            <a:ext cx="55457" cy="13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31" grpId="0"/>
      <p:bldP spid="32" grpId="0"/>
      <p:bldP spid="33" grpId="0"/>
      <p:bldP spid="23" grpId="0" animBg="1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7959944" cy="7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11) Určete velikost úhlu 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α.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EF72051-6D34-45D5-8DFC-A9CDE26B092B}"/>
              </a:ext>
            </a:extLst>
          </p:cNvPr>
          <p:cNvSpPr/>
          <p:nvPr/>
        </p:nvSpPr>
        <p:spPr>
          <a:xfrm>
            <a:off x="2616591" y="3643532"/>
            <a:ext cx="1026941" cy="576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F4AAEEF8-69D9-4D5F-8765-1738B6AE8CC3}"/>
              </a:ext>
            </a:extLst>
          </p:cNvPr>
          <p:cNvSpPr/>
          <p:nvPr/>
        </p:nvSpPr>
        <p:spPr>
          <a:xfrm>
            <a:off x="4853354" y="3277773"/>
            <a:ext cx="1026941" cy="576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89A86B-7A45-4BDC-958E-5F4C31E23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6" t="27083" r="48539" b="23388"/>
          <a:stretch/>
        </p:blipFill>
        <p:spPr>
          <a:xfrm>
            <a:off x="683568" y="1340768"/>
            <a:ext cx="5472608" cy="453341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3D7BD96-1C10-4C0C-9370-290FC182438E}"/>
              </a:ext>
            </a:extLst>
          </p:cNvPr>
          <p:cNvSpPr/>
          <p:nvPr/>
        </p:nvSpPr>
        <p:spPr>
          <a:xfrm>
            <a:off x="683568" y="1412776"/>
            <a:ext cx="40324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5589240"/>
            <a:ext cx="1123632" cy="8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</a:t>
            </a: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5733256"/>
            <a:ext cx="4176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(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E1A40B1-E35B-4B57-A845-629D0D8C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3284984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D9A3345D-2C44-4AF8-A925-263EF3E4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4293096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louk 25">
            <a:extLst>
              <a:ext uri="{FF2B5EF4-FFF2-40B4-BE49-F238E27FC236}">
                <a16:creationId xmlns:a16="http://schemas.microsoft.com/office/drawing/2014/main" id="{37F6853B-94AB-471B-AD45-525F584D89DA}"/>
              </a:ext>
            </a:extLst>
          </p:cNvPr>
          <p:cNvSpPr/>
          <p:nvPr/>
        </p:nvSpPr>
        <p:spPr>
          <a:xfrm>
            <a:off x="3009099" y="2414825"/>
            <a:ext cx="1512168" cy="1440160"/>
          </a:xfrm>
          <a:prstGeom prst="arc">
            <a:avLst>
              <a:gd name="adj1" fmla="val 1317717"/>
              <a:gd name="adj2" fmla="val 71509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louk 26">
            <a:extLst>
              <a:ext uri="{FF2B5EF4-FFF2-40B4-BE49-F238E27FC236}">
                <a16:creationId xmlns:a16="http://schemas.microsoft.com/office/drawing/2014/main" id="{CF31EA2D-2849-4676-8470-BBF9D0619FA6}"/>
              </a:ext>
            </a:extLst>
          </p:cNvPr>
          <p:cNvSpPr/>
          <p:nvPr/>
        </p:nvSpPr>
        <p:spPr>
          <a:xfrm>
            <a:off x="2355957" y="4054939"/>
            <a:ext cx="1512168" cy="1440160"/>
          </a:xfrm>
          <a:prstGeom prst="arc">
            <a:avLst>
              <a:gd name="adj1" fmla="val 16946479"/>
              <a:gd name="adj2" fmla="val 545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4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31" grpId="0"/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7959944" cy="7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11) Určete velikost úhlu 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α.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F4AAEEF8-69D9-4D5F-8765-1738B6AE8CC3}"/>
              </a:ext>
            </a:extLst>
          </p:cNvPr>
          <p:cNvSpPr/>
          <p:nvPr/>
        </p:nvSpPr>
        <p:spPr>
          <a:xfrm>
            <a:off x="4853354" y="3277773"/>
            <a:ext cx="1026941" cy="576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89A86B-7A45-4BDC-958E-5F4C31E23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78" t="27083" r="9754" b="23388"/>
          <a:stretch/>
        </p:blipFill>
        <p:spPr>
          <a:xfrm>
            <a:off x="179512" y="1484784"/>
            <a:ext cx="6912768" cy="481628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535487" y="6096843"/>
            <a:ext cx="45719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2A01D4F8-EAA1-4E06-B98C-34936C10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84784"/>
            <a:ext cx="1123632" cy="8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</a:t>
            </a: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D2808ABC-BC59-47EA-9333-F53A4BF5D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4653136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B9377F29-0CBE-457B-B5C0-24054CFE9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221088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CDB64D13-C463-4501-B25B-008B9076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4221088"/>
            <a:ext cx="72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1F8909E-352C-41DB-9443-0E62563D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4005064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978ACD72-486B-4858-973A-D9A66C743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3573016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B29EB71-9EE0-4F4F-AC06-36CE6FA6529D}"/>
              </a:ext>
            </a:extLst>
          </p:cNvPr>
          <p:cNvSpPr/>
          <p:nvPr/>
        </p:nvSpPr>
        <p:spPr>
          <a:xfrm>
            <a:off x="7082971" y="1320800"/>
            <a:ext cx="130628" cy="5167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0BC66895-A836-4297-8E82-04B7AA40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1628800"/>
            <a:ext cx="3851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(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+ 35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75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25" grpId="0"/>
      <p:bldP spid="26" grpId="0"/>
      <p:bldP spid="27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492876" cy="12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12) Určete velikost úhlu </a:t>
            </a: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algn="l" eaLnBrk="1" hangingPunct="1">
              <a:defRPr/>
            </a:pP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  (trojúhelníky ABD a BCD jsou rovnoramenné)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2213DE3-BAFC-42F3-B9C5-ACE42DB35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0" t="32008" r="16615" b="22020"/>
          <a:stretch/>
        </p:blipFill>
        <p:spPr>
          <a:xfrm>
            <a:off x="683568" y="2060848"/>
            <a:ext cx="7016920" cy="3672408"/>
          </a:xfrm>
          <a:prstGeom prst="rect">
            <a:avLst/>
          </a:prstGeom>
        </p:spPr>
      </p:pic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0" y="2564904"/>
            <a:ext cx="1224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2420888"/>
            <a:ext cx="1123632" cy="8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E1A40B1-E35B-4B57-A845-629D0D8C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4725144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D9A3345D-2C44-4AF8-A925-263EF3E4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708920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941F1FF-68E4-4F5B-B05E-C7956D3C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4725144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200D88B6-04FF-4C14-9F1B-87284D85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4221088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A392E5E-B4C2-4B78-97EF-A6421A43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88" y="2420888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31" grpId="0"/>
      <p:bldP spid="21" grpId="0"/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492876" cy="7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13) Určete velikost úhlu 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4304BC0-F4CA-47F0-B6EA-780A141D6C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7" t="44870" r="14388" b="19831"/>
          <a:stretch/>
        </p:blipFill>
        <p:spPr>
          <a:xfrm>
            <a:off x="395536" y="1628800"/>
            <a:ext cx="8495246" cy="2880320"/>
          </a:xfrm>
          <a:prstGeom prst="rect">
            <a:avLst/>
          </a:prstGeom>
        </p:spPr>
      </p:pic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941168"/>
            <a:ext cx="4464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 - (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+ 35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altLang="cs-CZ" sz="32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797152"/>
            <a:ext cx="792088" cy="8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</a:t>
            </a: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E1A40B1-E35B-4B57-A845-629D0D8C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005064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941F1FF-68E4-4F5B-B05E-C7956D3C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3140968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200D88B6-04FF-4C14-9F1B-87284D85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0" y="5661248"/>
            <a:ext cx="8640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D2AF285-4D10-45C8-BBDC-D94F5018E033}"/>
              </a:ext>
            </a:extLst>
          </p:cNvPr>
          <p:cNvCxnSpPr>
            <a:cxnSpLocks/>
          </p:cNvCxnSpPr>
          <p:nvPr/>
        </p:nvCxnSpPr>
        <p:spPr>
          <a:xfrm flipH="1">
            <a:off x="611560" y="1916832"/>
            <a:ext cx="864096" cy="2808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4">
            <a:extLst>
              <a:ext uri="{FF2B5EF4-FFF2-40B4-BE49-F238E27FC236}">
                <a16:creationId xmlns:a16="http://schemas.microsoft.com/office/drawing/2014/main" id="{A1EE4F4A-5213-4673-AD72-53E0A63B5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3645024"/>
            <a:ext cx="894769" cy="57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cs-CZ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  <a:r>
              <a:rPr lang="cs-CZ" sz="2800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70375611-5A0F-40DB-8F39-34112F727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797152"/>
            <a:ext cx="792088" cy="8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</a:t>
            </a: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39B2F0C9-9B48-4687-869E-598C3349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5517232"/>
            <a:ext cx="792088" cy="8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 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65F75CD8-6296-47D5-AF83-B249B1773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288" y="4941168"/>
            <a:ext cx="8640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louk 31">
            <a:extLst>
              <a:ext uri="{FF2B5EF4-FFF2-40B4-BE49-F238E27FC236}">
                <a16:creationId xmlns:a16="http://schemas.microsoft.com/office/drawing/2014/main" id="{B8C48137-7BA0-4B74-8FA4-5E12F753EAE0}"/>
              </a:ext>
            </a:extLst>
          </p:cNvPr>
          <p:cNvSpPr/>
          <p:nvPr/>
        </p:nvSpPr>
        <p:spPr>
          <a:xfrm>
            <a:off x="0" y="3164114"/>
            <a:ext cx="1693530" cy="1553029"/>
          </a:xfrm>
          <a:prstGeom prst="arc">
            <a:avLst>
              <a:gd name="adj1" fmla="val 19761550"/>
              <a:gd name="adj2" fmla="val 63833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louk 32">
            <a:extLst>
              <a:ext uri="{FF2B5EF4-FFF2-40B4-BE49-F238E27FC236}">
                <a16:creationId xmlns:a16="http://schemas.microsoft.com/office/drawing/2014/main" id="{EB007FC7-3D61-4FBE-A307-C783FD96C71D}"/>
              </a:ext>
            </a:extLst>
          </p:cNvPr>
          <p:cNvSpPr/>
          <p:nvPr/>
        </p:nvSpPr>
        <p:spPr>
          <a:xfrm>
            <a:off x="174172" y="2975428"/>
            <a:ext cx="1693530" cy="1553029"/>
          </a:xfrm>
          <a:prstGeom prst="arc">
            <a:avLst>
              <a:gd name="adj1" fmla="val 16785295"/>
              <a:gd name="adj2" fmla="val 200286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21" grpId="0"/>
      <p:bldP spid="23" grpId="0"/>
      <p:bldP spid="28" grpId="0"/>
      <p:bldP spid="32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1" name="Šipka doprava 10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14" name="Zahnutá šipka doleva 1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ED925A-2DDC-41C2-9CEA-DF0199C01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80" t="29039" r="6666" b="25194"/>
          <a:stretch/>
        </p:blipFill>
        <p:spPr>
          <a:xfrm>
            <a:off x="539552" y="1484784"/>
            <a:ext cx="6666447" cy="4484216"/>
          </a:xfrm>
          <a:prstGeom prst="rect">
            <a:avLst/>
          </a:prstGeom>
        </p:spPr>
      </p:pic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1988840"/>
            <a:ext cx="100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1844824"/>
            <a:ext cx="792088" cy="8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</a:t>
            </a: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E1A40B1-E35B-4B57-A845-629D0D8C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941168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941F1FF-68E4-4F5B-B05E-C7956D3C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077072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200D88B6-04FF-4C14-9F1B-87284D85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3861048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65F75CD8-6296-47D5-AF83-B249B1773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3861048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96F95777-0E62-48E2-82A5-CB330A6C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793" y="4509120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55588" y="692150"/>
            <a:ext cx="8708900" cy="11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14) Určete velikost </a:t>
            </a:r>
            <a:r>
              <a:rPr lang="cs-CZ" sz="3200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úhlu </a:t>
            </a:r>
            <a:r>
              <a:rPr lang="cs-CZ" sz="3200" ker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α. </a:t>
            </a:r>
            <a:r>
              <a:rPr lang="cs-CZ" sz="3200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cs-CZ" sz="32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      (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XYZ je rovnoramenný) </a:t>
            </a:r>
          </a:p>
        </p:txBody>
      </p:sp>
    </p:spTree>
    <p:extLst>
      <p:ext uri="{BB962C8B-B14F-4D97-AF65-F5344CB8AC3E}">
        <p14:creationId xmlns:p14="http://schemas.microsoft.com/office/powerpoint/2010/main" val="42767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21" grpId="0"/>
      <p:bldP spid="23" grpId="0"/>
      <p:bldP spid="28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4190" y="6026269"/>
            <a:ext cx="100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09" y="4742780"/>
            <a:ext cx="847866" cy="21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</a:t>
            </a: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</a:p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</a:p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π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E1A40B1-E35B-4B57-A845-629D0D8C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430" y="4744228"/>
            <a:ext cx="4403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(180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- 120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: 2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65F75CD8-6296-47D5-AF83-B249B1773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699" y="5352226"/>
            <a:ext cx="3975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(180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- 150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: 2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89D0FE2A-3BC3-4E88-9C50-04172B813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71" t="38576" r="11077" b="26946"/>
          <a:stretch/>
        </p:blipFill>
        <p:spPr>
          <a:xfrm>
            <a:off x="1290990" y="1054028"/>
            <a:ext cx="7698269" cy="357424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88BA33B-B554-492E-AD0F-6DE3A1E9C7D3}"/>
              </a:ext>
            </a:extLst>
          </p:cNvPr>
          <p:cNvSpPr/>
          <p:nvPr/>
        </p:nvSpPr>
        <p:spPr>
          <a:xfrm>
            <a:off x="351692" y="1617785"/>
            <a:ext cx="1463040" cy="661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200D88B6-04FF-4C14-9F1B-87284D85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659" y="3509356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941F1FF-68E4-4F5B-B05E-C7956D3C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084" y="3472162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96F95777-0E62-48E2-82A5-CB330A6C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045" y="2835064"/>
            <a:ext cx="75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5A8AEDA-4366-414B-8B4E-366217FD9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39085" r="46420" b="50566"/>
          <a:stretch/>
        </p:blipFill>
        <p:spPr>
          <a:xfrm>
            <a:off x="196947" y="815925"/>
            <a:ext cx="4642339" cy="863732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D0D5E70F-0620-44AE-856D-7ED2C066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632" y="5900866"/>
            <a:ext cx="4439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(15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+ 120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79EA103C-0A03-45C9-861C-019050CFE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09" y="4841252"/>
            <a:ext cx="2170231" cy="60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 +</a:t>
            </a: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π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C22CB701-483D-4227-B95B-EEE6014D4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09" y="5432096"/>
            <a:ext cx="3872427" cy="60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+</a:t>
            </a:r>
            <a:r>
              <a:rPr lang="el-GR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75C3EFCC-10AD-48AB-B05E-5F4DB9F10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D8AF3FD9-ACB1-410F-B5B8-AC8BECE37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4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F9E46B-6A50-463F-8380-7A78693F1765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A4B9201-15F1-4342-8531-C5E49A48C944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bdélník 5">
            <a:extLst>
              <a:ext uri="{FF2B5EF4-FFF2-40B4-BE49-F238E27FC236}">
                <a16:creationId xmlns:a16="http://schemas.microsoft.com/office/drawing/2014/main" id="{87113075-40B5-412F-B537-5FD015E9C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37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8D858BE-E568-4C3F-85F1-84EB73A4D0CB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28" grpId="0"/>
      <p:bldP spid="23" grpId="0"/>
      <p:bldP spid="21" grpId="0"/>
      <p:bldP spid="31" grpId="0"/>
      <p:bldP spid="26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4190" y="6026269"/>
            <a:ext cx="100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09" y="4742780"/>
            <a:ext cx="847866" cy="12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</a:p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γ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88BA33B-B554-492E-AD0F-6DE3A1E9C7D3}"/>
              </a:ext>
            </a:extLst>
          </p:cNvPr>
          <p:cNvSpPr/>
          <p:nvPr/>
        </p:nvSpPr>
        <p:spPr>
          <a:xfrm>
            <a:off x="351692" y="1617785"/>
            <a:ext cx="1463040" cy="661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0D5E70F-0620-44AE-856D-7ED2C066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64" y="4761383"/>
            <a:ext cx="4439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(68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+ 90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D15BD5F7-5D86-4881-882B-D8F5113C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08" t="39823" r="2154" b="24483"/>
          <a:stretch/>
        </p:blipFill>
        <p:spPr>
          <a:xfrm>
            <a:off x="914400" y="1322364"/>
            <a:ext cx="7086758" cy="2912012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F9E40C84-2FEE-4742-929C-C1251D9F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625" y="3228002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louk 4">
            <a:extLst>
              <a:ext uri="{FF2B5EF4-FFF2-40B4-BE49-F238E27FC236}">
                <a16:creationId xmlns:a16="http://schemas.microsoft.com/office/drawing/2014/main" id="{AE55602A-BDD4-4D23-A21A-C94C851517CC}"/>
              </a:ext>
            </a:extLst>
          </p:cNvPr>
          <p:cNvSpPr/>
          <p:nvPr/>
        </p:nvSpPr>
        <p:spPr>
          <a:xfrm>
            <a:off x="2518117" y="1125415"/>
            <a:ext cx="1364566" cy="1280160"/>
          </a:xfrm>
          <a:prstGeom prst="arc">
            <a:avLst>
              <a:gd name="adj1" fmla="val 1509272"/>
              <a:gd name="adj2" fmla="val 67870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59E378C-2CB1-4D6A-8835-074820F28E49}"/>
              </a:ext>
            </a:extLst>
          </p:cNvPr>
          <p:cNvSpPr/>
          <p:nvPr/>
        </p:nvSpPr>
        <p:spPr>
          <a:xfrm>
            <a:off x="3305907" y="212422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9B89B886-A668-4BED-AC4C-3FDB1A30D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938" y="3256137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C72CCBA5-96F4-4D07-992A-6399EC82A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969" y="2651226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D581E50F-BEE5-468F-A723-FFA016AF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664" y="1736826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1EBBF6D1-3142-477A-9E3C-D0A979680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496" y="5324091"/>
            <a:ext cx="4439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(22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+ 44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114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61A4B599-28DA-4104-BB2F-7AF5F9D80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FA6939AD-D54D-472C-AB60-B8120D2C3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7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DF5D5D-269F-43F1-B0DD-C9CB046AFB4B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D9AE6A2-9F0D-4330-A8EA-25BEF1B3E29F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Obdélník 5">
            <a:extLst>
              <a:ext uri="{FF2B5EF4-FFF2-40B4-BE49-F238E27FC236}">
                <a16:creationId xmlns:a16="http://schemas.microsoft.com/office/drawing/2014/main" id="{9CA288A9-A049-4665-A1B9-74D56573C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31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E2F8C9A-9A60-4772-8B0A-17CEC4E243EE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Nadpis 1">
            <a:extLst>
              <a:ext uri="{FF2B5EF4-FFF2-40B4-BE49-F238E27FC236}">
                <a16:creationId xmlns:a16="http://schemas.microsoft.com/office/drawing/2014/main" id="{B5B2F282-B3FB-43C9-8E44-7BCEF3A126AA}"/>
              </a:ext>
            </a:extLst>
          </p:cNvPr>
          <p:cNvSpPr txBox="1">
            <a:spLocks/>
          </p:cNvSpPr>
          <p:nvPr/>
        </p:nvSpPr>
        <p:spPr bwMode="auto">
          <a:xfrm>
            <a:off x="185248" y="748420"/>
            <a:ext cx="4696241" cy="44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16) Určete velikost úhlu </a:t>
            </a:r>
            <a:r>
              <a:rPr lang="el-G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γ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1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 rot="180000">
            <a:off x="38100" y="349885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36513" y="36528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36513" y="36528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cxnSp>
        <p:nvCxnSpPr>
          <p:cNvPr id="5127" name="Přímá spojnice 24"/>
          <p:cNvCxnSpPr>
            <a:cxnSpLocks noChangeShapeType="1"/>
          </p:cNvCxnSpPr>
          <p:nvPr/>
        </p:nvCxnSpPr>
        <p:spPr bwMode="auto">
          <a:xfrm flipH="1">
            <a:off x="2160588" y="5300663"/>
            <a:ext cx="5903912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8" name="Přímá spojnice 25"/>
          <p:cNvCxnSpPr>
            <a:cxnSpLocks noChangeShapeType="1"/>
          </p:cNvCxnSpPr>
          <p:nvPr/>
        </p:nvCxnSpPr>
        <p:spPr bwMode="auto">
          <a:xfrm flipH="1">
            <a:off x="3492500" y="765175"/>
            <a:ext cx="2913063" cy="6003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blouk 26"/>
          <p:cNvSpPr/>
          <p:nvPr/>
        </p:nvSpPr>
        <p:spPr bwMode="auto">
          <a:xfrm>
            <a:off x="3600450" y="4133850"/>
            <a:ext cx="2339975" cy="2339975"/>
          </a:xfrm>
          <a:prstGeom prst="arc">
            <a:avLst>
              <a:gd name="adj1" fmla="val 16200000"/>
              <a:gd name="adj2" fmla="val 2156160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/>
          </a:p>
        </p:txBody>
      </p:sp>
      <p:sp>
        <p:nvSpPr>
          <p:cNvPr id="21" name="Nadpis 1"/>
          <p:cNvSpPr txBox="1">
            <a:spLocks/>
          </p:cNvSpPr>
          <p:nvPr/>
        </p:nvSpPr>
        <p:spPr bwMode="auto">
          <a:xfrm>
            <a:off x="250825" y="692150"/>
            <a:ext cx="45339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Souhlasné úhly</a:t>
            </a:r>
            <a:endParaRPr lang="cs-CZ" sz="2800" b="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716463" y="4602163"/>
            <a:ext cx="4111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</a:t>
            </a:r>
            <a:endParaRPr lang="cs-CZ" sz="3200" dirty="0"/>
          </a:p>
        </p:txBody>
      </p:sp>
      <p:cxnSp>
        <p:nvCxnSpPr>
          <p:cNvPr id="5132" name="Přímá spojnice 24"/>
          <p:cNvCxnSpPr>
            <a:cxnSpLocks noChangeShapeType="1"/>
          </p:cNvCxnSpPr>
          <p:nvPr/>
        </p:nvCxnSpPr>
        <p:spPr bwMode="auto">
          <a:xfrm flipH="1">
            <a:off x="2076450" y="3255963"/>
            <a:ext cx="5903913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blouk 16"/>
          <p:cNvSpPr/>
          <p:nvPr/>
        </p:nvSpPr>
        <p:spPr bwMode="auto">
          <a:xfrm>
            <a:off x="4608513" y="2089150"/>
            <a:ext cx="2339975" cy="2339975"/>
          </a:xfrm>
          <a:prstGeom prst="arc">
            <a:avLst>
              <a:gd name="adj1" fmla="val 16200000"/>
              <a:gd name="adj2" fmla="val 2156160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830888" y="2420938"/>
            <a:ext cx="574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sz="2800" b="0">
                <a:solidFill>
                  <a:schemeClr val="tx1"/>
                </a:solidFill>
                <a:latin typeface="Times New Roman" pitchFamily="18" charset="0"/>
              </a:rPr>
              <a:t>α</a:t>
            </a:r>
            <a:endParaRPr lang="cs-CZ" altLang="cs-CZ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692275" y="2084388"/>
            <a:ext cx="1150938" cy="5873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>
                <a:solidFill>
                  <a:schemeClr val="tx1"/>
                </a:solidFill>
                <a:latin typeface="Times New Roman" pitchFamily="18" charset="0"/>
              </a:rPr>
              <a:t>α</a:t>
            </a:r>
            <a:r>
              <a:rPr lang="cs-CZ" altLang="cs-CZ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l-GR" altLang="cs-CZ">
                <a:solidFill>
                  <a:schemeClr val="tx1"/>
                </a:solidFill>
                <a:latin typeface="Times New Roman" pitchFamily="18" charset="0"/>
              </a:rPr>
              <a:t>β</a:t>
            </a:r>
            <a:endParaRPr lang="cs-CZ" altLang="cs-CZ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5136" name="Přímá spojnice 27"/>
          <p:cNvCxnSpPr>
            <a:cxnSpLocks noChangeShapeType="1"/>
          </p:cNvCxnSpPr>
          <p:nvPr/>
        </p:nvCxnSpPr>
        <p:spPr bwMode="auto">
          <a:xfrm flipH="1">
            <a:off x="2339975" y="3176588"/>
            <a:ext cx="71438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Přímá spojnice 23"/>
          <p:cNvCxnSpPr>
            <a:cxnSpLocks noChangeShapeType="1"/>
          </p:cNvCxnSpPr>
          <p:nvPr/>
        </p:nvCxnSpPr>
        <p:spPr bwMode="auto">
          <a:xfrm flipH="1">
            <a:off x="2268538" y="3176588"/>
            <a:ext cx="71437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Přímá spojnice 27"/>
          <p:cNvCxnSpPr>
            <a:cxnSpLocks noChangeShapeType="1"/>
          </p:cNvCxnSpPr>
          <p:nvPr/>
        </p:nvCxnSpPr>
        <p:spPr bwMode="auto">
          <a:xfrm flipH="1">
            <a:off x="2339975" y="5213350"/>
            <a:ext cx="71438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Přímá spojnice 23"/>
          <p:cNvCxnSpPr>
            <a:cxnSpLocks noChangeShapeType="1"/>
          </p:cNvCxnSpPr>
          <p:nvPr/>
        </p:nvCxnSpPr>
        <p:spPr bwMode="auto">
          <a:xfrm flipH="1">
            <a:off x="2268538" y="5213350"/>
            <a:ext cx="71437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0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43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28" name="Zahnutá šipka doleva 27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7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042" y="5899660"/>
            <a:ext cx="100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79" y="3954994"/>
            <a:ext cx="847866" cy="12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</a:p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0D5E70F-0620-44AE-856D-7ED2C066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534" y="3973597"/>
            <a:ext cx="4439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(180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- 116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: 2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1EBBF6D1-3142-477A-9E3C-D0A979680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66" y="4536305"/>
            <a:ext cx="4439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(116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+ 32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212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06FB401-5CBB-477B-8047-A94F092AE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2" t="39944" r="47695" b="15726"/>
          <a:stretch/>
        </p:blipFill>
        <p:spPr>
          <a:xfrm>
            <a:off x="196949" y="998810"/>
            <a:ext cx="4473526" cy="2588456"/>
          </a:xfrm>
          <a:prstGeom prst="rect">
            <a:avLst/>
          </a:prstGeom>
        </p:spPr>
      </p:pic>
      <p:sp>
        <p:nvSpPr>
          <p:cNvPr id="34" name="Obdélník 33">
            <a:extLst>
              <a:ext uri="{FF2B5EF4-FFF2-40B4-BE49-F238E27FC236}">
                <a16:creationId xmlns:a16="http://schemas.microsoft.com/office/drawing/2014/main" id="{9B89B886-A668-4BED-AC4C-3FDB1A30D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286" y="1849372"/>
            <a:ext cx="762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7F65A370-D215-4801-8FB3-FD294539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03976-756C-48A7-A416-9E625467A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3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49C780-0ECD-46DD-8AB2-04B309F84C38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AEF1B62-9F8D-44C7-B8EC-CD67ADF4B819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Obdélník 5">
            <a:extLst>
              <a:ext uri="{FF2B5EF4-FFF2-40B4-BE49-F238E27FC236}">
                <a16:creationId xmlns:a16="http://schemas.microsoft.com/office/drawing/2014/main" id="{CC7917C6-9372-47B2-A854-DA52B3238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31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6959E18-EF2C-4D49-B18C-F5C059DC4713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Nadpis 1">
            <a:extLst>
              <a:ext uri="{FF2B5EF4-FFF2-40B4-BE49-F238E27FC236}">
                <a16:creationId xmlns:a16="http://schemas.microsoft.com/office/drawing/2014/main" id="{3901C3A6-33C5-42D4-8163-5F68D72EF37A}"/>
              </a:ext>
            </a:extLst>
          </p:cNvPr>
          <p:cNvSpPr txBox="1">
            <a:spLocks/>
          </p:cNvSpPr>
          <p:nvPr/>
        </p:nvSpPr>
        <p:spPr bwMode="auto">
          <a:xfrm>
            <a:off x="185248" y="748420"/>
            <a:ext cx="4696241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17) Určete velikost úhlu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α.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97399EE6-26E9-4344-8AB2-C447C36B8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346" y="3954994"/>
            <a:ext cx="847866" cy="7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0C5D60C1-E999-4B52-AEC9-9B3B935AB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1" y="3973597"/>
            <a:ext cx="3595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(62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+ 36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A1D68EBA-BD75-426C-930C-C46CFA843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23" t="29819" r="29385" b="18737"/>
          <a:stretch/>
        </p:blipFill>
        <p:spPr>
          <a:xfrm>
            <a:off x="5176910" y="1041009"/>
            <a:ext cx="3812345" cy="2644727"/>
          </a:xfrm>
          <a:prstGeom prst="rect">
            <a:avLst/>
          </a:prstGeom>
        </p:spPr>
      </p:pic>
      <p:sp>
        <p:nvSpPr>
          <p:cNvPr id="39" name="Obdélník 38">
            <a:extLst>
              <a:ext uri="{FF2B5EF4-FFF2-40B4-BE49-F238E27FC236}">
                <a16:creationId xmlns:a16="http://schemas.microsoft.com/office/drawing/2014/main" id="{0D2DA063-1023-46B4-8DE3-395EEA36B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894" y="3059194"/>
            <a:ext cx="681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1D2B0A08-34E7-4C92-A033-4AD6A61E8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05" y="2074455"/>
            <a:ext cx="681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3509AC7-7AB9-6E77-6835-FA69B9EFF8EB}"/>
              </a:ext>
            </a:extLst>
          </p:cNvPr>
          <p:cNvSpPr txBox="1"/>
          <p:nvPr/>
        </p:nvSpPr>
        <p:spPr>
          <a:xfrm>
            <a:off x="4757176" y="1267935"/>
            <a:ext cx="45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1943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  <p:bldP spid="34" grpId="0"/>
      <p:bldP spid="36" grpId="0"/>
      <p:bldP spid="39" grpId="0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011" y="5305487"/>
            <a:ext cx="1518350" cy="12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ε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</a:p>
          <a:p>
            <a:pPr fontAlgn="base">
              <a:spcAft>
                <a:spcPts val="600"/>
              </a:spcAft>
            </a:pPr>
            <a:r>
              <a:rPr lang="el-G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l-G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 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0D5E70F-0620-44AE-856D-7ED2C066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67" y="5324090"/>
            <a:ext cx="4439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(68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+ 90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1EBBF6D1-3142-477A-9E3C-D0A979680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875" y="5886798"/>
            <a:ext cx="2777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- 66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114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BF974E0B-EA04-4297-9010-B71B6AFA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DF081D21-E186-410C-8A91-98C39E72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8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6E11CE-E199-4793-91D4-C4A0EEAF508B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2B7570-7EB0-4838-B6CE-1EED03890AF4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Obdélník 5">
            <a:extLst>
              <a:ext uri="{FF2B5EF4-FFF2-40B4-BE49-F238E27FC236}">
                <a16:creationId xmlns:a16="http://schemas.microsoft.com/office/drawing/2014/main" id="{EDA87E5F-07FD-4A5B-8D52-99D312328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41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8BEB5B-A2EC-4ADE-B000-5C681D079DF4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255009B5-DE77-4112-82EB-517E668302EC}"/>
              </a:ext>
            </a:extLst>
          </p:cNvPr>
          <p:cNvSpPr/>
          <p:nvPr/>
        </p:nvSpPr>
        <p:spPr>
          <a:xfrm>
            <a:off x="204328" y="754352"/>
            <a:ext cx="5296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18) Urči součet velikosti úhlů </a:t>
            </a: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α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 a </a:t>
            </a: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β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D216C2D6-F126-4BA4-B285-575C29798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16" t="34745" r="46769" b="21200"/>
          <a:stretch/>
        </p:blipFill>
        <p:spPr>
          <a:xfrm>
            <a:off x="984739" y="1237956"/>
            <a:ext cx="5852160" cy="3753777"/>
          </a:xfrm>
          <a:prstGeom prst="rect">
            <a:avLst/>
          </a:prstGeom>
        </p:spPr>
      </p:pic>
      <p:sp>
        <p:nvSpPr>
          <p:cNvPr id="34" name="Obdélník 33">
            <a:extLst>
              <a:ext uri="{FF2B5EF4-FFF2-40B4-BE49-F238E27FC236}">
                <a16:creationId xmlns:a16="http://schemas.microsoft.com/office/drawing/2014/main" id="{9B89B886-A668-4BED-AC4C-3FDB1A30D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134" y="4344568"/>
            <a:ext cx="985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C72CCBA5-96F4-4D07-992A-6399EC82A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911" y="2694110"/>
            <a:ext cx="1041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C1932258-4042-44E0-B7CA-35869910A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342" y="2710220"/>
            <a:ext cx="1041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6CE4BB4C-650E-4DF0-8BC4-156A47F37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236" y="2432723"/>
            <a:ext cx="1041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D24C9BB5-A9C0-4CD2-82B2-EB4599B74BD6}"/>
              </a:ext>
            </a:extLst>
          </p:cNvPr>
          <p:cNvSpPr/>
          <p:nvPr/>
        </p:nvSpPr>
        <p:spPr>
          <a:xfrm>
            <a:off x="323849" y="1351319"/>
            <a:ext cx="4651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  <p:bldP spid="34" grpId="0"/>
      <p:bldP spid="35" grpId="0"/>
      <p:bldP spid="25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042" y="5899660"/>
            <a:ext cx="100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B69DC328-CEEE-461A-AF75-EC6ADBD7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296" y="5649920"/>
            <a:ext cx="1641815" cy="6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l-G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7CEB848A-24BD-417D-8C45-C74980FBD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749" y="5641977"/>
            <a:ext cx="3196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- 72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108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8540F790-1E51-4192-BF3D-979667968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80" t="31632" r="4461" b="31050"/>
          <a:stretch/>
        </p:blipFill>
        <p:spPr>
          <a:xfrm>
            <a:off x="782117" y="1370013"/>
            <a:ext cx="5928172" cy="3928770"/>
          </a:xfrm>
          <a:prstGeom prst="rect">
            <a:avLst/>
          </a:prstGeom>
        </p:spPr>
      </p:pic>
      <p:sp>
        <p:nvSpPr>
          <p:cNvPr id="27" name="Obdélník 26">
            <a:extLst>
              <a:ext uri="{FF2B5EF4-FFF2-40B4-BE49-F238E27FC236}">
                <a16:creationId xmlns:a16="http://schemas.microsoft.com/office/drawing/2014/main" id="{07DE65F0-5045-4E8F-B03C-A5A9CAA27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108" y="4460366"/>
            <a:ext cx="10303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33FA1E41-B3BE-4B39-9F3E-6D9AA85A254D}"/>
              </a:ext>
            </a:extLst>
          </p:cNvPr>
          <p:cNvSpPr/>
          <p:nvPr/>
        </p:nvSpPr>
        <p:spPr>
          <a:xfrm>
            <a:off x="376943" y="1378773"/>
            <a:ext cx="482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BF974E0B-EA04-4297-9010-B71B6AFA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DF081D21-E186-410C-8A91-98C39E72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8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6E11CE-E199-4793-91D4-C4A0EEAF508B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2B7570-7EB0-4838-B6CE-1EED03890AF4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Obdélník 5">
            <a:extLst>
              <a:ext uri="{FF2B5EF4-FFF2-40B4-BE49-F238E27FC236}">
                <a16:creationId xmlns:a16="http://schemas.microsoft.com/office/drawing/2014/main" id="{EDA87E5F-07FD-4A5B-8D52-99D312328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41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8BEB5B-A2EC-4ADE-B000-5C681D079DF4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255009B5-DE77-4112-82EB-517E668302EC}"/>
              </a:ext>
            </a:extLst>
          </p:cNvPr>
          <p:cNvSpPr/>
          <p:nvPr/>
        </p:nvSpPr>
        <p:spPr>
          <a:xfrm>
            <a:off x="204328" y="754352"/>
            <a:ext cx="5296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18) Urči součet velikosti úhlů </a:t>
            </a: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α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 a </a:t>
            </a: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β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7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042" y="5899660"/>
            <a:ext cx="1008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40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19" y="5263284"/>
            <a:ext cx="1058881" cy="84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 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0D5E70F-0620-44AE-856D-7ED2C066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575" y="5311383"/>
            <a:ext cx="44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(25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+ 90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65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EF0DB1E0-6783-45DE-B5AE-9345E4F17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46" t="49033" r="49690" b="19680"/>
          <a:stretch/>
        </p:blipFill>
        <p:spPr>
          <a:xfrm>
            <a:off x="219865" y="1349742"/>
            <a:ext cx="7016064" cy="2940905"/>
          </a:xfrm>
          <a:prstGeom prst="rect">
            <a:avLst/>
          </a:prstGeom>
        </p:spPr>
      </p:pic>
      <p:sp>
        <p:nvSpPr>
          <p:cNvPr id="32" name="Obdélník 31">
            <a:extLst>
              <a:ext uri="{FF2B5EF4-FFF2-40B4-BE49-F238E27FC236}">
                <a16:creationId xmlns:a16="http://schemas.microsoft.com/office/drawing/2014/main" id="{AB6FF469-6002-4043-A9FF-6B560665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567" y="1537239"/>
            <a:ext cx="876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F0053D2F-9A0F-412E-B3FD-7BB68460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788" y="3545060"/>
            <a:ext cx="7716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FE07EB8-2AD2-4BE8-BB21-789BD67EB58D}"/>
              </a:ext>
            </a:extLst>
          </p:cNvPr>
          <p:cNvSpPr/>
          <p:nvPr/>
        </p:nvSpPr>
        <p:spPr>
          <a:xfrm>
            <a:off x="323851" y="1323185"/>
            <a:ext cx="4651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B99E35B-FDB0-48E8-9A6D-52559DD7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23837FB4-7F80-4306-8A88-AA8B83FA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2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8DDFCD-93E9-4309-B8D2-5F22F2B954D2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711242D-70AF-4254-B322-F8A9D7BBB32F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Obdélník 5">
            <a:extLst>
              <a:ext uri="{FF2B5EF4-FFF2-40B4-BE49-F238E27FC236}">
                <a16:creationId xmlns:a16="http://schemas.microsoft.com/office/drawing/2014/main" id="{7D2ACA47-A4A3-4B2E-B997-CE218B26F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45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118E258-65C9-407B-AD01-591709217CB4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6" name="Nadpis 1">
            <a:extLst>
              <a:ext uri="{FF2B5EF4-FFF2-40B4-BE49-F238E27FC236}">
                <a16:creationId xmlns:a16="http://schemas.microsoft.com/office/drawing/2014/main" id="{4F30F35F-3F39-4561-886A-8C7F7AE8C2F1}"/>
              </a:ext>
            </a:extLst>
          </p:cNvPr>
          <p:cNvSpPr txBox="1">
            <a:spLocks/>
          </p:cNvSpPr>
          <p:nvPr/>
        </p:nvSpPr>
        <p:spPr bwMode="auto">
          <a:xfrm>
            <a:off x="185248" y="748420"/>
            <a:ext cx="4696241" cy="44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19) Určete velikost úhlu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α.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09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B69DC328-CEEE-461A-AF75-EC6ADBD7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19" y="5508789"/>
            <a:ext cx="847785" cy="6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7CEB848A-24BD-417D-8C45-C74980FBD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481" y="5529662"/>
            <a:ext cx="4309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(65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+ 65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1B2E5C6F-B0C4-43E1-BD5C-1B1EBCEBF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36" t="42681" r="2922" b="16039"/>
          <a:stretch/>
        </p:blipFill>
        <p:spPr>
          <a:xfrm>
            <a:off x="556809" y="1265789"/>
            <a:ext cx="6581410" cy="3814704"/>
          </a:xfrm>
          <a:prstGeom prst="rect">
            <a:avLst/>
          </a:prstGeom>
        </p:spPr>
      </p:pic>
      <p:sp>
        <p:nvSpPr>
          <p:cNvPr id="34" name="Obdélník 33">
            <a:extLst>
              <a:ext uri="{FF2B5EF4-FFF2-40B4-BE49-F238E27FC236}">
                <a16:creationId xmlns:a16="http://schemas.microsoft.com/office/drawing/2014/main" id="{A9D1DD07-572C-4937-8A22-0D1B7D561463}"/>
              </a:ext>
            </a:extLst>
          </p:cNvPr>
          <p:cNvSpPr/>
          <p:nvPr/>
        </p:nvSpPr>
        <p:spPr>
          <a:xfrm>
            <a:off x="376944" y="1378773"/>
            <a:ext cx="482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B99E35B-FDB0-48E8-9A6D-52559DD7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23837FB4-7F80-4306-8A88-AA8B83FA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2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8DDFCD-93E9-4309-B8D2-5F22F2B954D2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711242D-70AF-4254-B322-F8A9D7BBB32F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Obdélník 5">
            <a:extLst>
              <a:ext uri="{FF2B5EF4-FFF2-40B4-BE49-F238E27FC236}">
                <a16:creationId xmlns:a16="http://schemas.microsoft.com/office/drawing/2014/main" id="{7D2ACA47-A4A3-4B2E-B997-CE218B26F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45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118E258-65C9-407B-AD01-591709217CB4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6" name="Nadpis 1">
            <a:extLst>
              <a:ext uri="{FF2B5EF4-FFF2-40B4-BE49-F238E27FC236}">
                <a16:creationId xmlns:a16="http://schemas.microsoft.com/office/drawing/2014/main" id="{4F30F35F-3F39-4561-886A-8C7F7AE8C2F1}"/>
              </a:ext>
            </a:extLst>
          </p:cNvPr>
          <p:cNvSpPr txBox="1">
            <a:spLocks/>
          </p:cNvSpPr>
          <p:nvPr/>
        </p:nvSpPr>
        <p:spPr bwMode="auto">
          <a:xfrm>
            <a:off x="185248" y="748420"/>
            <a:ext cx="4696241" cy="44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19) Určete velikost úhlu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α.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DAC505B-5B58-4BE4-BEB5-7FF81B70C1C0}"/>
              </a:ext>
            </a:extLst>
          </p:cNvPr>
          <p:cNvSpPr/>
          <p:nvPr/>
        </p:nvSpPr>
        <p:spPr>
          <a:xfrm>
            <a:off x="6980525" y="1400189"/>
            <a:ext cx="548640" cy="37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07DE65F0-5045-4E8F-B03C-A5A9CAA27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823" y="3006176"/>
            <a:ext cx="864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5B81B185-5515-4CBA-992B-F21B361C6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824" y="4494402"/>
            <a:ext cx="864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8D120201-C6EA-49CD-B8B7-A17DFAF6B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376" y="4488276"/>
            <a:ext cx="1000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7D45B2C1-5212-411F-8EA9-25CA4BD5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2333" y="4305397"/>
            <a:ext cx="930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E4B0D31D-C552-4CCD-B2F6-3AA454244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577" y="3057683"/>
            <a:ext cx="930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  <p:bldP spid="36" grpId="0"/>
      <p:bldP spid="39" grpId="0"/>
      <p:bldP spid="40" grpId="0"/>
      <p:bldP spid="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042" y="5899660"/>
            <a:ext cx="100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143B9B-CC64-4A98-B53F-5134F34B7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3" t="42743" r="46750" b="19807"/>
          <a:stretch/>
        </p:blipFill>
        <p:spPr>
          <a:xfrm>
            <a:off x="212035" y="1020412"/>
            <a:ext cx="6851413" cy="402988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8FE3A14-0AB9-44D8-9B55-5576E50CADA2}"/>
              </a:ext>
            </a:extLst>
          </p:cNvPr>
          <p:cNvSpPr/>
          <p:nvPr/>
        </p:nvSpPr>
        <p:spPr>
          <a:xfrm>
            <a:off x="200413" y="1190861"/>
            <a:ext cx="4230910" cy="469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B762E770-6064-4870-BDF3-49077E495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1" t="42743" r="66490" b="52621"/>
          <a:stretch/>
        </p:blipFill>
        <p:spPr>
          <a:xfrm>
            <a:off x="178904" y="788503"/>
            <a:ext cx="3637722" cy="424541"/>
          </a:xfrm>
          <a:prstGeom prst="rect">
            <a:avLst/>
          </a:prstGeom>
        </p:spPr>
      </p:pic>
      <p:sp>
        <p:nvSpPr>
          <p:cNvPr id="42" name="Obdélník 41">
            <a:extLst>
              <a:ext uri="{FF2B5EF4-FFF2-40B4-BE49-F238E27FC236}">
                <a16:creationId xmlns:a16="http://schemas.microsoft.com/office/drawing/2014/main" id="{DF4443FB-615E-439E-800D-C4EF30F4F8CF}"/>
              </a:ext>
            </a:extLst>
          </p:cNvPr>
          <p:cNvSpPr/>
          <p:nvPr/>
        </p:nvSpPr>
        <p:spPr>
          <a:xfrm>
            <a:off x="241799" y="4522049"/>
            <a:ext cx="4597487" cy="626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18FEAB39-9470-4241-B92B-E4BEA2B46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701" y="3723146"/>
            <a:ext cx="95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50712339-A8F4-41B6-8C3A-A52A8812F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125" y="3666875"/>
            <a:ext cx="106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0ED38D1D-EBBA-4696-92AB-1C90DC14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705" y="5413623"/>
            <a:ext cx="938121" cy="6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A8521474-993B-4393-94D8-35983C86F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967" y="5434496"/>
            <a:ext cx="5218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(360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(42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+ 66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)) : 2 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126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id="{2ECFA77E-AE57-4DA9-AE3C-4BAF0A57198F}"/>
              </a:ext>
            </a:extLst>
          </p:cNvPr>
          <p:cNvSpPr txBox="1">
            <a:spLocks/>
          </p:cNvSpPr>
          <p:nvPr/>
        </p:nvSpPr>
        <p:spPr bwMode="auto">
          <a:xfrm>
            <a:off x="185248" y="748420"/>
            <a:ext cx="4696241" cy="44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20) Určete velikost úhlu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α.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DE8EC89-DFFB-4A01-BA9E-91FF106B1D8F}"/>
              </a:ext>
            </a:extLst>
          </p:cNvPr>
          <p:cNvSpPr/>
          <p:nvPr/>
        </p:nvSpPr>
        <p:spPr>
          <a:xfrm>
            <a:off x="422324" y="1252845"/>
            <a:ext cx="4651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131E2D8A-C914-4E8B-ADEB-12A92A85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F3E06738-B544-4B0F-8692-690E01A26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3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1039EA-3790-427F-A917-A0DD7A21732D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9EE4EC0-B40A-4B89-851D-44B62132345C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Obdélník 5">
            <a:extLst>
              <a:ext uri="{FF2B5EF4-FFF2-40B4-BE49-F238E27FC236}">
                <a16:creationId xmlns:a16="http://schemas.microsoft.com/office/drawing/2014/main" id="{8D6F733B-8D76-4456-9523-6712C53A0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40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F133076-A266-4CF4-B52C-00CB39910A9C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08FFB15B-CBE1-4CB1-A36A-8ECEF732ECA0}"/>
              </a:ext>
            </a:extLst>
          </p:cNvPr>
          <p:cNvSpPr/>
          <p:nvPr/>
        </p:nvSpPr>
        <p:spPr>
          <a:xfrm>
            <a:off x="847527" y="1598824"/>
            <a:ext cx="882799" cy="469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C233B094-B533-4397-97E5-E11BEB83A67D}"/>
              </a:ext>
            </a:extLst>
          </p:cNvPr>
          <p:cNvSpPr/>
          <p:nvPr/>
        </p:nvSpPr>
        <p:spPr>
          <a:xfrm>
            <a:off x="6333927" y="1430012"/>
            <a:ext cx="1262627" cy="2368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042" y="5899660"/>
            <a:ext cx="100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143B9B-CC64-4A98-B53F-5134F34B7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27" t="42742" r="1980" b="26595"/>
          <a:stretch/>
        </p:blipFill>
        <p:spPr>
          <a:xfrm>
            <a:off x="829992" y="964142"/>
            <a:ext cx="7276753" cy="3635993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8FE3A14-0AB9-44D8-9B55-5576E50CADA2}"/>
              </a:ext>
            </a:extLst>
          </p:cNvPr>
          <p:cNvSpPr/>
          <p:nvPr/>
        </p:nvSpPr>
        <p:spPr>
          <a:xfrm>
            <a:off x="172278" y="993913"/>
            <a:ext cx="3657600" cy="38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B762E770-6064-4870-BDF3-49077E495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1" t="42743" r="66490" b="52621"/>
          <a:stretch/>
        </p:blipFill>
        <p:spPr>
          <a:xfrm>
            <a:off x="178904" y="788503"/>
            <a:ext cx="3637722" cy="424541"/>
          </a:xfrm>
          <a:prstGeom prst="rect">
            <a:avLst/>
          </a:prstGeom>
        </p:spPr>
      </p:pic>
      <p:sp>
        <p:nvSpPr>
          <p:cNvPr id="42" name="Obdélník 41">
            <a:extLst>
              <a:ext uri="{FF2B5EF4-FFF2-40B4-BE49-F238E27FC236}">
                <a16:creationId xmlns:a16="http://schemas.microsoft.com/office/drawing/2014/main" id="{DF4443FB-615E-439E-800D-C4EF30F4F8CF}"/>
              </a:ext>
            </a:extLst>
          </p:cNvPr>
          <p:cNvSpPr/>
          <p:nvPr/>
        </p:nvSpPr>
        <p:spPr>
          <a:xfrm>
            <a:off x="495020" y="4487594"/>
            <a:ext cx="996156" cy="1026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B69DC328-CEEE-461A-AF75-EC6ADBD7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192" y="5161221"/>
            <a:ext cx="898848" cy="6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7CEB848A-24BD-417D-8C45-C74980FBD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453" y="5182094"/>
            <a:ext cx="33989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- 40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140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AB6FF469-6002-4043-A9FF-6B560665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14" y="1845211"/>
            <a:ext cx="916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F0053D2F-9A0F-412E-B3FD-7BB68460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95" y="3036010"/>
            <a:ext cx="916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2FAE873E-9064-41CB-B689-DF8A65680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099" y="3750606"/>
            <a:ext cx="916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C3E0778B-DC68-483F-BACF-9E56370A7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547" y="3998932"/>
            <a:ext cx="916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id="{2ECFA77E-AE57-4DA9-AE3C-4BAF0A57198F}"/>
              </a:ext>
            </a:extLst>
          </p:cNvPr>
          <p:cNvSpPr txBox="1">
            <a:spLocks/>
          </p:cNvSpPr>
          <p:nvPr/>
        </p:nvSpPr>
        <p:spPr bwMode="auto">
          <a:xfrm>
            <a:off x="185248" y="748420"/>
            <a:ext cx="4696241" cy="44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20) Určete velikost úhlu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α.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CC31F953-BD54-4B69-BC6D-51B0C2B51EE1}"/>
              </a:ext>
            </a:extLst>
          </p:cNvPr>
          <p:cNvSpPr/>
          <p:nvPr/>
        </p:nvSpPr>
        <p:spPr>
          <a:xfrm>
            <a:off x="616095" y="1364704"/>
            <a:ext cx="1001690" cy="68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131E2D8A-C914-4E8B-ADEB-12A92A85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F3E06738-B544-4B0F-8692-690E01A26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3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1039EA-3790-427F-A917-A0DD7A21732D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9EE4EC0-B40A-4B89-851D-44B62132345C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Obdélník 5">
            <a:extLst>
              <a:ext uri="{FF2B5EF4-FFF2-40B4-BE49-F238E27FC236}">
                <a16:creationId xmlns:a16="http://schemas.microsoft.com/office/drawing/2014/main" id="{8D6F733B-8D76-4456-9523-6712C53A0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40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F133076-A266-4CF4-B52C-00CB39910A9C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8" grpId="0"/>
      <p:bldP spid="34" grpId="0"/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042" y="5899660"/>
            <a:ext cx="100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D226043-5A2B-4F23-9B33-2386D6A9D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1" t="31460" r="47711" b="31051"/>
          <a:stretch/>
        </p:blipFill>
        <p:spPr>
          <a:xfrm>
            <a:off x="506434" y="829999"/>
            <a:ext cx="8049790" cy="4431318"/>
          </a:xfrm>
          <a:prstGeom prst="rect">
            <a:avLst/>
          </a:prstGeom>
        </p:spPr>
      </p:pic>
      <p:sp>
        <p:nvSpPr>
          <p:cNvPr id="20" name="Nadpis 1">
            <a:extLst>
              <a:ext uri="{FF2B5EF4-FFF2-40B4-BE49-F238E27FC236}">
                <a16:creationId xmlns:a16="http://schemas.microsoft.com/office/drawing/2014/main" id="{3919546E-6AC2-42EA-B569-27B2500340A2}"/>
              </a:ext>
            </a:extLst>
          </p:cNvPr>
          <p:cNvSpPr txBox="1">
            <a:spLocks/>
          </p:cNvSpPr>
          <p:nvPr/>
        </p:nvSpPr>
        <p:spPr bwMode="auto">
          <a:xfrm>
            <a:off x="185248" y="748420"/>
            <a:ext cx="4696241" cy="44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21) Určete velikost úhlu </a:t>
            </a: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470" y="5558706"/>
            <a:ext cx="833798" cy="9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0D5E70F-0620-44AE-856D-7ED2C066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29" y="5536466"/>
            <a:ext cx="46368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(68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+ 66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46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AB6FF469-6002-4043-A9FF-6B560665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840" y="2832893"/>
            <a:ext cx="839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F0053D2F-9A0F-412E-B3FD-7BB68460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360" y="2627606"/>
            <a:ext cx="839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0D66588-6FE4-4F11-978E-F14B77E79F13}"/>
              </a:ext>
            </a:extLst>
          </p:cNvPr>
          <p:cNvSpPr/>
          <p:nvPr/>
        </p:nvSpPr>
        <p:spPr>
          <a:xfrm>
            <a:off x="6850966" y="689317"/>
            <a:ext cx="2011680" cy="1237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7375CC1B-DE31-45DD-AD7D-2FC0AB208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5" y="3696753"/>
            <a:ext cx="839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FAF0FAF8-7FBC-4E80-BA92-6C8482AE6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964" y="3513871"/>
            <a:ext cx="839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78CBF4A0-446F-438F-A373-EE690EE4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039" y="4132851"/>
            <a:ext cx="804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CF6C9E45-B8C8-4DFF-9F77-5636FE80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41" y="2472863"/>
            <a:ext cx="804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2C4667B0-9120-4174-8BC4-2DDA4A19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145" y="2135238"/>
            <a:ext cx="839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0DF0602-6089-438F-8566-011C45668282}"/>
              </a:ext>
            </a:extLst>
          </p:cNvPr>
          <p:cNvSpPr/>
          <p:nvPr/>
        </p:nvSpPr>
        <p:spPr>
          <a:xfrm>
            <a:off x="253218" y="1153550"/>
            <a:ext cx="4459459" cy="267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1618A91D-BB2B-4370-97AE-14D7FCA66B64}"/>
              </a:ext>
            </a:extLst>
          </p:cNvPr>
          <p:cNvSpPr/>
          <p:nvPr/>
        </p:nvSpPr>
        <p:spPr>
          <a:xfrm>
            <a:off x="323848" y="1252843"/>
            <a:ext cx="1701900" cy="720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C6DCA1B-A8D9-453D-9459-1EBC40480CD5}"/>
              </a:ext>
            </a:extLst>
          </p:cNvPr>
          <p:cNvSpPr/>
          <p:nvPr/>
        </p:nvSpPr>
        <p:spPr>
          <a:xfrm>
            <a:off x="4614202" y="872198"/>
            <a:ext cx="1111349" cy="576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3E437C9A-4BC1-42B2-84FB-5B0CF27E3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055" y="2346254"/>
            <a:ext cx="839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FC37902F-4C54-4176-9BEB-E76A863AE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91FF31CF-E2A0-4183-9DE2-5AEE203A4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9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3447E4-3B0D-4266-A0B4-279C6D7DEE66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58E0D9B-87CF-4283-877F-3FFA5A98EA0C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bdélník 5">
            <a:extLst>
              <a:ext uri="{FF2B5EF4-FFF2-40B4-BE49-F238E27FC236}">
                <a16:creationId xmlns:a16="http://schemas.microsoft.com/office/drawing/2014/main" id="{96B4A22D-0611-48E1-AB6A-6CE396D07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42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F51D86F-6429-4FD3-A92D-FF9F19D7C799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967" y="5224410"/>
            <a:ext cx="1079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D226043-5A2B-4F23-9B33-2386D6A9D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89" t="31460" r="9174" b="31051"/>
          <a:stretch/>
        </p:blipFill>
        <p:spPr>
          <a:xfrm>
            <a:off x="225082" y="801866"/>
            <a:ext cx="6555545" cy="358539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0DF0602-6089-438F-8566-011C45668282}"/>
              </a:ext>
            </a:extLst>
          </p:cNvPr>
          <p:cNvSpPr/>
          <p:nvPr/>
        </p:nvSpPr>
        <p:spPr>
          <a:xfrm>
            <a:off x="225083" y="1041009"/>
            <a:ext cx="5134708" cy="393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3919546E-6AC2-42EA-B569-27B2500340A2}"/>
              </a:ext>
            </a:extLst>
          </p:cNvPr>
          <p:cNvSpPr txBox="1">
            <a:spLocks/>
          </p:cNvSpPr>
          <p:nvPr/>
        </p:nvSpPr>
        <p:spPr bwMode="auto">
          <a:xfrm>
            <a:off x="185248" y="748420"/>
            <a:ext cx="4696241" cy="44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21) Určete velikost úhlu </a:t>
            </a: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1618A91D-BB2B-4370-97AE-14D7FCA66B64}"/>
              </a:ext>
            </a:extLst>
          </p:cNvPr>
          <p:cNvSpPr/>
          <p:nvPr/>
        </p:nvSpPr>
        <p:spPr>
          <a:xfrm>
            <a:off x="323850" y="1252845"/>
            <a:ext cx="6046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BBD236E-7069-4E08-AD1C-671A4A9B99E5}"/>
              </a:ext>
            </a:extLst>
          </p:cNvPr>
          <p:cNvSpPr/>
          <p:nvPr/>
        </p:nvSpPr>
        <p:spPr>
          <a:xfrm>
            <a:off x="320673" y="1308434"/>
            <a:ext cx="57965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B69DC328-CEEE-461A-AF75-EC6ADBD7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303" y="5199753"/>
            <a:ext cx="855260" cy="6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7CEB848A-24BD-417D-8C45-C74980FBD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767" y="5178422"/>
            <a:ext cx="4443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(120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+ 40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0D66588-6FE4-4F11-978E-F14B77E79F13}"/>
              </a:ext>
            </a:extLst>
          </p:cNvPr>
          <p:cNvSpPr/>
          <p:nvPr/>
        </p:nvSpPr>
        <p:spPr>
          <a:xfrm>
            <a:off x="8750105" y="1012874"/>
            <a:ext cx="154744" cy="220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7375CC1B-DE31-45DD-AD7D-2FC0AB208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161" y="3781158"/>
            <a:ext cx="862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78CBF4A0-446F-438F-A373-EE690EE4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072" y="3429466"/>
            <a:ext cx="825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834DBCB0-013D-4B33-981A-A44261622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499" y="2402524"/>
            <a:ext cx="10931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619CF819-441C-4958-94DE-39B44A0D483C}"/>
              </a:ext>
            </a:extLst>
          </p:cNvPr>
          <p:cNvSpPr/>
          <p:nvPr/>
        </p:nvSpPr>
        <p:spPr>
          <a:xfrm>
            <a:off x="6654021" y="886263"/>
            <a:ext cx="829994" cy="3362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42777A09-0B2F-454E-8585-E0F2891E4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A9CD90F8-E89A-4EE3-B365-E06C273B4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9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779CD2-62A0-4F3C-A0B9-D3C3F88BAD21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B0CE36-FE1D-464C-B3BF-0739618AA4E7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bdélník 5">
            <a:extLst>
              <a:ext uri="{FF2B5EF4-FFF2-40B4-BE49-F238E27FC236}">
                <a16:creationId xmlns:a16="http://schemas.microsoft.com/office/drawing/2014/main" id="{E19797A3-D741-48A8-A108-BF87B4E3D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42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C218072-0AE1-4A50-9921-417D83CDA61E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1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9" grpId="0"/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7CEB848A-24BD-417D-8C45-C74980FBD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41" y="5755199"/>
            <a:ext cx="4879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(70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+ 116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+ 109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9F6BD9-47D5-4D1C-8D2B-0CB82806A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46" t="42954" r="48154" b="26398"/>
          <a:stretch/>
        </p:blipFill>
        <p:spPr>
          <a:xfrm>
            <a:off x="548639" y="1448972"/>
            <a:ext cx="6025244" cy="2883877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4A344E6F-C63C-42A0-BEB3-4E9EA0DF887F}"/>
              </a:ext>
            </a:extLst>
          </p:cNvPr>
          <p:cNvSpPr/>
          <p:nvPr/>
        </p:nvSpPr>
        <p:spPr>
          <a:xfrm>
            <a:off x="998807" y="1026940"/>
            <a:ext cx="4318782" cy="436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11" y="4995998"/>
            <a:ext cx="1518350" cy="12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 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0D5E70F-0620-44AE-856D-7ED2C066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67" y="5044097"/>
            <a:ext cx="4439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- (64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+ 79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B69DC328-CEEE-461A-AF75-EC6ADBD7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79" y="5734326"/>
            <a:ext cx="798402" cy="6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C5BFC496-F440-4263-9F2A-82346506A6E0}"/>
              </a:ext>
            </a:extLst>
          </p:cNvPr>
          <p:cNvSpPr/>
          <p:nvPr/>
        </p:nvSpPr>
        <p:spPr>
          <a:xfrm>
            <a:off x="323850" y="1252845"/>
            <a:ext cx="4651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E6E4B90-D375-42E7-9C11-76B41179DB29}"/>
              </a:ext>
            </a:extLst>
          </p:cNvPr>
          <p:cNvSpPr/>
          <p:nvPr/>
        </p:nvSpPr>
        <p:spPr>
          <a:xfrm>
            <a:off x="703385" y="1519310"/>
            <a:ext cx="731520" cy="858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A58865D4-558E-4DCA-889E-96272517F707}"/>
              </a:ext>
            </a:extLst>
          </p:cNvPr>
          <p:cNvSpPr txBox="1">
            <a:spLocks/>
          </p:cNvSpPr>
          <p:nvPr/>
        </p:nvSpPr>
        <p:spPr bwMode="auto">
          <a:xfrm>
            <a:off x="185248" y="748420"/>
            <a:ext cx="5399626" cy="44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22) Urči součet velikosti úhlů </a:t>
            </a: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a </a:t>
            </a: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β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AB6FF469-6002-4043-A9FF-6B560665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009" y="3564412"/>
            <a:ext cx="10791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116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F0053D2F-9A0F-412E-B3FD-7BB68460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890" y="2205576"/>
            <a:ext cx="10791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109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C850D641-1040-459B-B466-C22E04F96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360" y="1671003"/>
            <a:ext cx="93842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216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466CED28-7C66-4D3A-8925-6132AA1B0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497" y="2500997"/>
            <a:ext cx="10791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FE162F76-E365-4009-9644-1EF182235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160" y="4953797"/>
            <a:ext cx="3094892" cy="5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+ 65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3A632264-577B-40D1-803C-926550F7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025" y="5629046"/>
            <a:ext cx="3094892" cy="5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 </a:t>
            </a:r>
            <a:r>
              <a:rPr lang="cs-CZ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b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E1205F03-853F-453F-A81B-21BC0A4C6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71B4402F-230A-4CF6-94D1-F5B6B009D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5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B72817-3EC1-4C26-BA28-41495D5C7F7A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AD0F824-8AE1-4C90-BE47-A06A312F447A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Obdélník 5">
            <a:extLst>
              <a:ext uri="{FF2B5EF4-FFF2-40B4-BE49-F238E27FC236}">
                <a16:creationId xmlns:a16="http://schemas.microsoft.com/office/drawing/2014/main" id="{B2921ED7-1D70-456D-9892-50EE2218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39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6786196-C493-4C5C-AC54-16FB69ECA68B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" grpId="0"/>
      <p:bldP spid="32" grpId="0"/>
      <p:bldP spid="38" grpId="0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cxnSp>
        <p:nvCxnSpPr>
          <p:cNvPr id="6148" name="Přímá spojnice 24"/>
          <p:cNvCxnSpPr>
            <a:cxnSpLocks noChangeShapeType="1"/>
          </p:cNvCxnSpPr>
          <p:nvPr/>
        </p:nvCxnSpPr>
        <p:spPr bwMode="auto">
          <a:xfrm flipH="1">
            <a:off x="2160588" y="5300663"/>
            <a:ext cx="5903912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" name="Přímá spojnice 25"/>
          <p:cNvCxnSpPr>
            <a:cxnSpLocks noChangeShapeType="1"/>
          </p:cNvCxnSpPr>
          <p:nvPr/>
        </p:nvCxnSpPr>
        <p:spPr bwMode="auto">
          <a:xfrm flipH="1">
            <a:off x="3492500" y="765175"/>
            <a:ext cx="2913063" cy="6003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blouk 26"/>
          <p:cNvSpPr/>
          <p:nvPr/>
        </p:nvSpPr>
        <p:spPr bwMode="auto">
          <a:xfrm>
            <a:off x="3779838" y="4365625"/>
            <a:ext cx="1800225" cy="1800225"/>
          </a:xfrm>
          <a:prstGeom prst="arc">
            <a:avLst>
              <a:gd name="adj1" fmla="val 16200000"/>
              <a:gd name="adj2" fmla="val 2156160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 bwMode="auto">
          <a:xfrm>
            <a:off x="179388" y="692150"/>
            <a:ext cx="45339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Střídavé úhly</a:t>
            </a:r>
          </a:p>
        </p:txBody>
      </p:sp>
      <p:sp>
        <p:nvSpPr>
          <p:cNvPr id="2" name="Obdélník 1"/>
          <p:cNvSpPr/>
          <p:nvPr/>
        </p:nvSpPr>
        <p:spPr>
          <a:xfrm>
            <a:off x="4716463" y="4602163"/>
            <a:ext cx="3889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</a:t>
            </a:r>
            <a:endParaRPr lang="cs-CZ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53" name="Přímá spojnice 24"/>
          <p:cNvCxnSpPr>
            <a:cxnSpLocks noChangeShapeType="1"/>
          </p:cNvCxnSpPr>
          <p:nvPr/>
        </p:nvCxnSpPr>
        <p:spPr bwMode="auto">
          <a:xfrm flipH="1">
            <a:off x="2076450" y="2971800"/>
            <a:ext cx="5903913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blouk 16"/>
          <p:cNvSpPr/>
          <p:nvPr/>
        </p:nvSpPr>
        <p:spPr bwMode="auto">
          <a:xfrm rot="11507593">
            <a:off x="4103688" y="2255838"/>
            <a:ext cx="1800225" cy="1800225"/>
          </a:xfrm>
          <a:prstGeom prst="arc">
            <a:avLst>
              <a:gd name="adj1" fmla="val 16200000"/>
              <a:gd name="adj2" fmla="val 2156160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4429125" y="3108325"/>
            <a:ext cx="574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cs-CZ" altLang="cs-CZ" sz="28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692275" y="1989138"/>
            <a:ext cx="1150938" cy="5873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cs-CZ" altLang="cs-CZ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altLang="cs-CZ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endParaRPr lang="cs-CZ" altLang="cs-CZ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57" name="Přímá spojnice 27"/>
          <p:cNvCxnSpPr>
            <a:cxnSpLocks noChangeShapeType="1"/>
          </p:cNvCxnSpPr>
          <p:nvPr/>
        </p:nvCxnSpPr>
        <p:spPr bwMode="auto">
          <a:xfrm flipH="1">
            <a:off x="2339975" y="2890838"/>
            <a:ext cx="71438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Přímá spojnice 23"/>
          <p:cNvCxnSpPr>
            <a:cxnSpLocks noChangeShapeType="1"/>
          </p:cNvCxnSpPr>
          <p:nvPr/>
        </p:nvCxnSpPr>
        <p:spPr bwMode="auto">
          <a:xfrm flipH="1">
            <a:off x="2268538" y="2890838"/>
            <a:ext cx="71437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Přímá spojnice 27"/>
          <p:cNvCxnSpPr>
            <a:cxnSpLocks noChangeShapeType="1"/>
          </p:cNvCxnSpPr>
          <p:nvPr/>
        </p:nvCxnSpPr>
        <p:spPr bwMode="auto">
          <a:xfrm flipH="1">
            <a:off x="2339975" y="5213350"/>
            <a:ext cx="71438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Přímá spojnice 23"/>
          <p:cNvCxnSpPr>
            <a:cxnSpLocks noChangeShapeType="1"/>
          </p:cNvCxnSpPr>
          <p:nvPr/>
        </p:nvCxnSpPr>
        <p:spPr bwMode="auto">
          <a:xfrm flipH="1">
            <a:off x="2268538" y="5213350"/>
            <a:ext cx="71437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1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0" name="Šipka doprava 19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Šipka doprava 21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64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24" name="Zahnutá šipka doleva 23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7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344E6F-C63C-42A0-BEB3-4E9EA0DF887F}"/>
              </a:ext>
            </a:extLst>
          </p:cNvPr>
          <p:cNvSpPr/>
          <p:nvPr/>
        </p:nvSpPr>
        <p:spPr>
          <a:xfrm>
            <a:off x="168812" y="1223889"/>
            <a:ext cx="3263705" cy="393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C289CB2-0893-48AF-B424-F949A8739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13" t="31735" r="11078" b="30777"/>
          <a:stretch/>
        </p:blipFill>
        <p:spPr>
          <a:xfrm>
            <a:off x="942535" y="1193413"/>
            <a:ext cx="5387927" cy="3771578"/>
          </a:xfrm>
          <a:prstGeom prst="rect">
            <a:avLst/>
          </a:prstGeom>
        </p:spPr>
      </p:pic>
      <p:sp>
        <p:nvSpPr>
          <p:cNvPr id="30" name="Obdélník 29">
            <a:extLst>
              <a:ext uri="{FF2B5EF4-FFF2-40B4-BE49-F238E27FC236}">
                <a16:creationId xmlns:a16="http://schemas.microsoft.com/office/drawing/2014/main" id="{8368AFD1-E581-47BC-AC41-FA56AD4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042" y="5899660"/>
            <a:ext cx="100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36D2DFFA-5264-47E3-9AE7-20D9D292D057}"/>
              </a:ext>
            </a:extLst>
          </p:cNvPr>
          <p:cNvSpPr/>
          <p:nvPr/>
        </p:nvSpPr>
        <p:spPr>
          <a:xfrm>
            <a:off x="306605" y="1252163"/>
            <a:ext cx="482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E6E4B90-D375-42E7-9C11-76B41179DB29}"/>
              </a:ext>
            </a:extLst>
          </p:cNvPr>
          <p:cNvSpPr/>
          <p:nvPr/>
        </p:nvSpPr>
        <p:spPr>
          <a:xfrm>
            <a:off x="7033847" y="886265"/>
            <a:ext cx="393895" cy="63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747EFF9-3094-49A3-AD97-AA5155AD6639}"/>
              </a:ext>
            </a:extLst>
          </p:cNvPr>
          <p:cNvSpPr/>
          <p:nvPr/>
        </p:nvSpPr>
        <p:spPr>
          <a:xfrm>
            <a:off x="204328" y="754352"/>
            <a:ext cx="5296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22) Urči součet velikosti úhlů </a:t>
            </a: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α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 a </a:t>
            </a: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β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F0053D2F-9A0F-412E-B3FD-7BB68460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776" y="4301662"/>
            <a:ext cx="924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6991CEFE-215C-4ABB-8D9E-DD4AB5849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677" y="5853676"/>
            <a:ext cx="4879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(36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+ 78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66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CEBB4E84-22A0-4FA5-92C5-6CEA67CB6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11" y="5136678"/>
            <a:ext cx="1518350" cy="12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00965368-A6E8-46A6-94B2-C25B780F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67" y="5184777"/>
            <a:ext cx="44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- 36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144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A160D3AB-EDB0-4C76-86F4-38FC8B06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78" y="5875006"/>
            <a:ext cx="890069" cy="6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C57712E2-483A-4A04-9FF9-F84F246C8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468" y="5108543"/>
            <a:ext cx="3657600" cy="5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+ 66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83B0EA0D-6A64-4A3B-86AC-A7B5DB227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32" y="5755657"/>
            <a:ext cx="3094892" cy="5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1D1141DC-88F0-4242-A337-CA601A440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95A3442F-041A-4703-B308-4F3DFDEA4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7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D40D05-ABAC-4CFB-9512-9D3185BD47E7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11CFB94-3E6D-4FAF-BF5F-DB2BC8489CB2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Obdélník 5">
            <a:extLst>
              <a:ext uri="{FF2B5EF4-FFF2-40B4-BE49-F238E27FC236}">
                <a16:creationId xmlns:a16="http://schemas.microsoft.com/office/drawing/2014/main" id="{A8E37795-4397-471E-A67E-9F2CFD55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41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0C92217-AEE1-4B5B-A442-714C211C246D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5" grpId="0"/>
      <p:bldP spid="29" grpId="0"/>
      <p:bldP spid="33" grpId="0"/>
      <p:bldP spid="3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F16D36F-5F82-44FD-8248-6F94AB067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50" t="44281" r="47889" b="19831"/>
          <a:stretch/>
        </p:blipFill>
        <p:spPr>
          <a:xfrm>
            <a:off x="281352" y="1294228"/>
            <a:ext cx="7301269" cy="4262510"/>
          </a:xfrm>
          <a:prstGeom prst="rect">
            <a:avLst/>
          </a:prstGeom>
        </p:spPr>
      </p:pic>
      <p:sp>
        <p:nvSpPr>
          <p:cNvPr id="18" name="Nadpis 1">
            <a:extLst>
              <a:ext uri="{FF2B5EF4-FFF2-40B4-BE49-F238E27FC236}">
                <a16:creationId xmlns:a16="http://schemas.microsoft.com/office/drawing/2014/main" id="{D2020944-F39D-4FE7-82A5-86AA51F32A72}"/>
              </a:ext>
            </a:extLst>
          </p:cNvPr>
          <p:cNvSpPr txBox="1">
            <a:spLocks/>
          </p:cNvSpPr>
          <p:nvPr/>
        </p:nvSpPr>
        <p:spPr bwMode="auto">
          <a:xfrm>
            <a:off x="185248" y="748420"/>
            <a:ext cx="4696241" cy="44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23) Určete velikost úhlu </a:t>
            </a: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758C0E9D-0512-4472-96E6-1230BAE13718}"/>
              </a:ext>
            </a:extLst>
          </p:cNvPr>
          <p:cNvSpPr/>
          <p:nvPr/>
        </p:nvSpPr>
        <p:spPr>
          <a:xfrm>
            <a:off x="324238" y="5061876"/>
            <a:ext cx="4472845" cy="649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927" y="5474298"/>
            <a:ext cx="833798" cy="7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0D5E70F-0620-44AE-856D-7ED2C066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523" y="5452058"/>
            <a:ext cx="44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(30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+ 90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AB6FF469-6002-4043-A9FF-6B560665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932" y="4211525"/>
            <a:ext cx="736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F0053D2F-9A0F-412E-B3FD-7BB68460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32" y="2599471"/>
            <a:ext cx="9102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FB4DA70F-923D-4EF3-8DC2-CEF431CE2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384" y="3170516"/>
            <a:ext cx="736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DB3AE080-1C2C-4C91-AB71-54924380451F}"/>
              </a:ext>
            </a:extLst>
          </p:cNvPr>
          <p:cNvSpPr/>
          <p:nvPr/>
        </p:nvSpPr>
        <p:spPr>
          <a:xfrm>
            <a:off x="323850" y="1252845"/>
            <a:ext cx="604618" cy="576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747B8B71-2D02-4860-9546-E6B69918B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BA2DF7DD-7CC5-4527-951F-D34458DE4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1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D71A4B-8B2F-47A5-BF80-3E6E1AC28F2D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0E4CB30-A4DA-4138-B043-4323D4D78BED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Obdélník 5">
            <a:extLst>
              <a:ext uri="{FF2B5EF4-FFF2-40B4-BE49-F238E27FC236}">
                <a16:creationId xmlns:a16="http://schemas.microsoft.com/office/drawing/2014/main" id="{0989824F-0D05-4A52-A735-0E5FD2BE2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35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6C4FCE0-AB79-4845-9DAB-558CE3F53692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D2020944-F39D-4FE7-82A5-86AA51F32A72}"/>
              </a:ext>
            </a:extLst>
          </p:cNvPr>
          <p:cNvSpPr txBox="1">
            <a:spLocks/>
          </p:cNvSpPr>
          <p:nvPr/>
        </p:nvSpPr>
        <p:spPr bwMode="auto">
          <a:xfrm>
            <a:off x="185248" y="748420"/>
            <a:ext cx="4696241" cy="44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23) Určete velikost úhlu </a:t>
            </a:r>
            <a:r>
              <a:rPr lang="el-GR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F38449-9A0E-488E-91DD-CBDA5D72B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61" t="31735" r="10462" b="32418"/>
          <a:stretch/>
        </p:blipFill>
        <p:spPr>
          <a:xfrm>
            <a:off x="633045" y="1378634"/>
            <a:ext cx="6049109" cy="4192768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758C0E9D-0512-4472-96E6-1230BAE13718}"/>
              </a:ext>
            </a:extLst>
          </p:cNvPr>
          <p:cNvSpPr/>
          <p:nvPr/>
        </p:nvSpPr>
        <p:spPr>
          <a:xfrm>
            <a:off x="633726" y="4935266"/>
            <a:ext cx="4711996" cy="66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91" y="5516502"/>
            <a:ext cx="1480912" cy="75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0D5E70F-0620-44AE-856D-7ED2C066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79" y="5494262"/>
            <a:ext cx="60154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(70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+ 90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+ 95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105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AB6FF469-6002-4043-A9FF-6B560665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137" y="4098985"/>
            <a:ext cx="1116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F0053D2F-9A0F-412E-B3FD-7BB68460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219" y="4090647"/>
            <a:ext cx="1065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D2C006C0-F748-406B-B3FD-02996BD95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846" y="4090646"/>
            <a:ext cx="1065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C6A6C6A2-CC93-403C-8084-DEF5D57A8ACF}"/>
              </a:ext>
            </a:extLst>
          </p:cNvPr>
          <p:cNvSpPr/>
          <p:nvPr/>
        </p:nvSpPr>
        <p:spPr>
          <a:xfrm>
            <a:off x="334738" y="1378773"/>
            <a:ext cx="63593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87F5D425-54C8-47B8-94A7-33F0010E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316413C-CB07-4B93-8950-834ED8B47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0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8C6B40-F8DF-4D9B-ADE4-86E2C492F808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3BBFBC0-7D76-4734-9F78-BA4BB467CE79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Obdélník 5">
            <a:extLst>
              <a:ext uri="{FF2B5EF4-FFF2-40B4-BE49-F238E27FC236}">
                <a16:creationId xmlns:a16="http://schemas.microsoft.com/office/drawing/2014/main" id="{4A7A1254-A7D4-4B22-8832-DABAE3403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34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2FB0843-CF68-498C-A026-F6024FA11DB0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5900" y="634780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F3DBCF-6155-4E12-B36D-269F5A85D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83" t="39669" r="49806" b="23389"/>
          <a:stretch/>
        </p:blipFill>
        <p:spPr>
          <a:xfrm>
            <a:off x="393893" y="1209820"/>
            <a:ext cx="4220310" cy="3712308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C43A5E6D-B115-453E-8132-0CF07FC365B2}"/>
              </a:ext>
            </a:extLst>
          </p:cNvPr>
          <p:cNvSpPr/>
          <p:nvPr/>
        </p:nvSpPr>
        <p:spPr>
          <a:xfrm>
            <a:off x="267285" y="1308296"/>
            <a:ext cx="2419643" cy="393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66643068-764E-46A7-9D92-D4C8AACB1A7C}"/>
              </a:ext>
            </a:extLst>
          </p:cNvPr>
          <p:cNvSpPr txBox="1">
            <a:spLocks/>
          </p:cNvSpPr>
          <p:nvPr/>
        </p:nvSpPr>
        <p:spPr bwMode="auto">
          <a:xfrm>
            <a:off x="311858" y="748420"/>
            <a:ext cx="4696241" cy="44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24) Určete velikost úhlu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α.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187759F0-1EB7-4C9C-9C7B-9C3D9B744E51}"/>
              </a:ext>
            </a:extLst>
          </p:cNvPr>
          <p:cNvSpPr/>
          <p:nvPr/>
        </p:nvSpPr>
        <p:spPr>
          <a:xfrm>
            <a:off x="7751299" y="1055077"/>
            <a:ext cx="815926" cy="618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EFB7D1DF-A810-4D31-A1F9-A8FE0A86D50E}"/>
              </a:ext>
            </a:extLst>
          </p:cNvPr>
          <p:cNvSpPr/>
          <p:nvPr/>
        </p:nvSpPr>
        <p:spPr>
          <a:xfrm>
            <a:off x="323850" y="1252845"/>
            <a:ext cx="4651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86" y="5361761"/>
            <a:ext cx="932272" cy="7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 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0D5E70F-0620-44AE-856D-7ED2C066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378" y="5367656"/>
            <a:ext cx="44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 - (65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+ 60</a:t>
            </a:r>
            <a:r>
              <a:rPr lang="cs-CZ" altLang="cs-CZ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235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AB6FF469-6002-4043-A9FF-6B560665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749" y="2185781"/>
            <a:ext cx="966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F0053D2F-9A0F-412E-B3FD-7BB68460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007" y="3415401"/>
            <a:ext cx="966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D74B416F-D029-4555-A759-486F7E4A9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435" y="3091844"/>
            <a:ext cx="966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370772FE-1203-4AFE-A5DD-C14772B5B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531357C6-0ACF-4B71-91DE-D94F5E880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4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7990F3-BF21-4ACC-8402-248960A15AF7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71F7A6-9DCE-465A-A9EF-BB21A1C504C7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bdélník 5">
            <a:extLst>
              <a:ext uri="{FF2B5EF4-FFF2-40B4-BE49-F238E27FC236}">
                <a16:creationId xmlns:a16="http://schemas.microsoft.com/office/drawing/2014/main" id="{9EBAEAA8-732F-4515-86EA-E4B5778F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37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A8274FF-E998-4DC0-A81A-AA5D54840F5E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9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43A5E6D-B115-453E-8132-0CF07FC365B2}"/>
              </a:ext>
            </a:extLst>
          </p:cNvPr>
          <p:cNvSpPr/>
          <p:nvPr/>
        </p:nvSpPr>
        <p:spPr>
          <a:xfrm>
            <a:off x="211015" y="1153552"/>
            <a:ext cx="2419643" cy="393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66643068-764E-46A7-9D92-D4C8AACB1A7C}"/>
              </a:ext>
            </a:extLst>
          </p:cNvPr>
          <p:cNvSpPr txBox="1">
            <a:spLocks/>
          </p:cNvSpPr>
          <p:nvPr/>
        </p:nvSpPr>
        <p:spPr bwMode="auto">
          <a:xfrm>
            <a:off x="185248" y="748420"/>
            <a:ext cx="4696241" cy="44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24) Určete velikost úhlu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α. </a:t>
            </a: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D7ECF57-D26B-4448-B11C-7323380A6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29" t="39669" r="10308" b="23389"/>
          <a:stretch/>
        </p:blipFill>
        <p:spPr>
          <a:xfrm>
            <a:off x="534573" y="1334085"/>
            <a:ext cx="5600108" cy="3744352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187759F0-1EB7-4C9C-9C7B-9C3D9B744E51}"/>
              </a:ext>
            </a:extLst>
          </p:cNvPr>
          <p:cNvSpPr/>
          <p:nvPr/>
        </p:nvSpPr>
        <p:spPr>
          <a:xfrm>
            <a:off x="4965896" y="1153551"/>
            <a:ext cx="815926" cy="618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92E29A34-31E0-4990-9EAA-4E04652361AB}"/>
              </a:ext>
            </a:extLst>
          </p:cNvPr>
          <p:cNvSpPr/>
          <p:nvPr/>
        </p:nvSpPr>
        <p:spPr>
          <a:xfrm>
            <a:off x="222200" y="1322502"/>
            <a:ext cx="482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2800" b="0" dirty="0">
              <a:latin typeface="+mn-lt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BAFC40E-6B2C-4C81-838B-AA5DE2F6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49" y="5361756"/>
            <a:ext cx="946340" cy="81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l-G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 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0D5E70F-0620-44AE-856D-7ED2C066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942" y="5423929"/>
            <a:ext cx="768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AB6FF469-6002-4043-A9FF-6B560665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582" y="3873900"/>
            <a:ext cx="1008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F0053D2F-9A0F-412E-B3FD-7BB68460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384" y="3879631"/>
            <a:ext cx="783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C6EF1229-FDFD-4B80-AF45-34F472982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646" y="2374388"/>
            <a:ext cx="783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B837A81F-B61F-488C-8E3B-0EBA029AE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92" y="5389892"/>
            <a:ext cx="6292064" cy="58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protější úhly v rovnoběžníku jsou shodné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366FB239-0468-415C-AAD3-0CEC54990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48861B42-D8E4-42D6-8993-CF138042B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34" name="Šipka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5C27C3-AA26-4547-B626-ECDD7808F557}"/>
              </a:ext>
            </a:extLst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AD29C39-41E3-4F64-867F-FCB6195F95F9}"/>
              </a:ext>
            </a:extLst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bdélník 5">
            <a:extLst>
              <a:ext uri="{FF2B5EF4-FFF2-40B4-BE49-F238E27FC236}">
                <a16:creationId xmlns:a16="http://schemas.microsoft.com/office/drawing/2014/main" id="{57B1440C-DFD5-41BE-8C8E-31233997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Výpočty s úhly úhlů</a:t>
            </a:r>
          </a:p>
        </p:txBody>
      </p:sp>
      <p:sp>
        <p:nvSpPr>
          <p:cNvPr id="37" name="Zahnutá šipka doleva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BA4FF12-AB46-4730-A86B-508DEF51B7CD}"/>
              </a:ext>
            </a:extLst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29" grpId="0"/>
      <p:bldP spid="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Úhly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2051050" y="3213100"/>
            <a:ext cx="5113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5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Konec prezentace</a:t>
            </a:r>
          </a:p>
        </p:txBody>
      </p:sp>
    </p:spTree>
    <p:extLst>
      <p:ext uri="{BB962C8B-B14F-4D97-AF65-F5344CB8AC3E}">
        <p14:creationId xmlns:p14="http://schemas.microsoft.com/office/powerpoint/2010/main" val="175753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55" name="Nadpis 1"/>
          <p:cNvSpPr txBox="1">
            <a:spLocks/>
          </p:cNvSpPr>
          <p:nvPr/>
        </p:nvSpPr>
        <p:spPr bwMode="auto">
          <a:xfrm>
            <a:off x="255588" y="692150"/>
            <a:ext cx="20129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Př. Určete: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3" name="Šipka doprava 4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Šipka doprava 43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7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49" name="Zahnutá šipka doleva 48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7179" name="Přímá spojnice 24"/>
          <p:cNvCxnSpPr>
            <a:cxnSpLocks noChangeShapeType="1"/>
          </p:cNvCxnSpPr>
          <p:nvPr/>
        </p:nvCxnSpPr>
        <p:spPr bwMode="auto">
          <a:xfrm flipH="1" flipV="1">
            <a:off x="5868988" y="4940300"/>
            <a:ext cx="3167062" cy="222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Přímá spojnice 25"/>
          <p:cNvCxnSpPr>
            <a:cxnSpLocks noChangeShapeType="1"/>
          </p:cNvCxnSpPr>
          <p:nvPr/>
        </p:nvCxnSpPr>
        <p:spPr bwMode="auto">
          <a:xfrm>
            <a:off x="5949950" y="1916113"/>
            <a:ext cx="2171700" cy="4192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Obdélník 61"/>
          <p:cNvSpPr/>
          <p:nvPr/>
        </p:nvSpPr>
        <p:spPr>
          <a:xfrm>
            <a:off x="6053138" y="3235325"/>
            <a:ext cx="3825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endParaRPr lang="cs-CZ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82" name="Přímá spojnice 24"/>
          <p:cNvCxnSpPr>
            <a:cxnSpLocks noChangeShapeType="1"/>
          </p:cNvCxnSpPr>
          <p:nvPr/>
        </p:nvCxnSpPr>
        <p:spPr bwMode="auto">
          <a:xfrm flipH="1">
            <a:off x="5148263" y="3043238"/>
            <a:ext cx="35020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5845175" y="2406650"/>
            <a:ext cx="574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cs-CZ" altLang="cs-CZ" sz="28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84" name="Přímá spojnice 27"/>
          <p:cNvCxnSpPr>
            <a:cxnSpLocks noChangeShapeType="1"/>
          </p:cNvCxnSpPr>
          <p:nvPr/>
        </p:nvCxnSpPr>
        <p:spPr bwMode="auto">
          <a:xfrm flipH="1">
            <a:off x="8099425" y="2962275"/>
            <a:ext cx="73025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5" name="Přímá spojnice 23"/>
          <p:cNvCxnSpPr>
            <a:cxnSpLocks noChangeShapeType="1"/>
          </p:cNvCxnSpPr>
          <p:nvPr/>
        </p:nvCxnSpPr>
        <p:spPr bwMode="auto">
          <a:xfrm flipH="1">
            <a:off x="8027988" y="2962275"/>
            <a:ext cx="71437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Přímá spojnice 27"/>
          <p:cNvCxnSpPr>
            <a:cxnSpLocks noChangeShapeType="1"/>
          </p:cNvCxnSpPr>
          <p:nvPr/>
        </p:nvCxnSpPr>
        <p:spPr bwMode="auto">
          <a:xfrm flipH="1">
            <a:off x="8820150" y="4878388"/>
            <a:ext cx="73025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Přímá spojnice 23"/>
          <p:cNvCxnSpPr>
            <a:cxnSpLocks noChangeShapeType="1"/>
          </p:cNvCxnSpPr>
          <p:nvPr/>
        </p:nvCxnSpPr>
        <p:spPr bwMode="auto">
          <a:xfrm flipH="1">
            <a:off x="8748713" y="4878388"/>
            <a:ext cx="71437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8" name="Obdélník 35"/>
          <p:cNvSpPr>
            <a:spLocks noChangeArrowheads="1"/>
          </p:cNvSpPr>
          <p:nvPr/>
        </p:nvSpPr>
        <p:spPr bwMode="auto">
          <a:xfrm>
            <a:off x="6562725" y="239395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cs-CZ" altLang="cs-CZ" sz="2400" b="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bdélník 69"/>
          <p:cNvSpPr/>
          <p:nvPr/>
        </p:nvSpPr>
        <p:spPr>
          <a:xfrm>
            <a:off x="6881813" y="3060700"/>
            <a:ext cx="3540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0" name="Ovál 4"/>
          <p:cNvSpPr>
            <a:spLocks noChangeArrowheads="1"/>
          </p:cNvSpPr>
          <p:nvPr/>
        </p:nvSpPr>
        <p:spPr bwMode="auto">
          <a:xfrm>
            <a:off x="6562725" y="4006850"/>
            <a:ext cx="1944688" cy="19446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bdélník 71"/>
          <p:cNvSpPr/>
          <p:nvPr/>
        </p:nvSpPr>
        <p:spPr>
          <a:xfrm>
            <a:off x="6673850" y="2413000"/>
            <a:ext cx="4905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 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Ovál 4"/>
          <p:cNvSpPr>
            <a:spLocks noChangeArrowheads="1"/>
          </p:cNvSpPr>
          <p:nvPr/>
        </p:nvSpPr>
        <p:spPr bwMode="auto">
          <a:xfrm>
            <a:off x="5581650" y="2063750"/>
            <a:ext cx="1944688" cy="19431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7019925" y="5138738"/>
            <a:ext cx="50165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cs-CZ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4" name="Text Box 14"/>
          <p:cNvSpPr txBox="1">
            <a:spLocks noChangeArrowheads="1"/>
          </p:cNvSpPr>
          <p:nvPr/>
        </p:nvSpPr>
        <p:spPr bwMode="auto">
          <a:xfrm>
            <a:off x="6805613" y="4351338"/>
            <a:ext cx="5746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cs-CZ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28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5" name="Obdélník 35"/>
          <p:cNvSpPr>
            <a:spLocks noChangeArrowheads="1"/>
          </p:cNvSpPr>
          <p:nvPr/>
        </p:nvSpPr>
        <p:spPr bwMode="auto">
          <a:xfrm>
            <a:off x="7593013" y="433863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cs-CZ" altLang="cs-CZ" sz="2400" b="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bdélník 81"/>
          <p:cNvSpPr/>
          <p:nvPr/>
        </p:nvSpPr>
        <p:spPr>
          <a:xfrm>
            <a:off x="7827963" y="5076825"/>
            <a:ext cx="4889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cs-CZ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bdélník 82"/>
          <p:cNvSpPr/>
          <p:nvPr/>
        </p:nvSpPr>
        <p:spPr>
          <a:xfrm>
            <a:off x="7740650" y="4292600"/>
            <a:ext cx="62706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</a:t>
            </a:r>
            <a:r>
              <a:rPr lang="en-US" altLang="cs-CZ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 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Nadpis 1"/>
          <p:cNvSpPr txBox="1">
            <a:spLocks/>
          </p:cNvSpPr>
          <p:nvPr/>
        </p:nvSpPr>
        <p:spPr bwMode="auto">
          <a:xfrm>
            <a:off x="250825" y="1416050"/>
            <a:ext cx="518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a) který úhel je vrcholový s úhlem </a:t>
            </a:r>
            <a:r>
              <a:rPr lang="el-GR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5" name="Nadpis 1"/>
          <p:cNvSpPr txBox="1">
            <a:spLocks/>
          </p:cNvSpPr>
          <p:nvPr/>
        </p:nvSpPr>
        <p:spPr bwMode="auto">
          <a:xfrm>
            <a:off x="250825" y="2208213"/>
            <a:ext cx="518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b) který úhel je vedlejší s úhlem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6" name="Nadpis 1"/>
          <p:cNvSpPr txBox="1">
            <a:spLocks/>
          </p:cNvSpPr>
          <p:nvPr/>
        </p:nvSpPr>
        <p:spPr bwMode="auto">
          <a:xfrm>
            <a:off x="250825" y="3073400"/>
            <a:ext cx="518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c) který úhel je souhlasný s úhlem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Nadpis 1"/>
          <p:cNvSpPr txBox="1">
            <a:spLocks/>
          </p:cNvSpPr>
          <p:nvPr/>
        </p:nvSpPr>
        <p:spPr bwMode="auto">
          <a:xfrm>
            <a:off x="250825" y="3937000"/>
            <a:ext cx="518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d) který úhel je střídavý s úhlem </a:t>
            </a:r>
            <a:r>
              <a:rPr lang="el-GR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8" name="Nadpis 1"/>
          <p:cNvSpPr txBox="1">
            <a:spLocks/>
          </p:cNvSpPr>
          <p:nvPr/>
        </p:nvSpPr>
        <p:spPr bwMode="auto">
          <a:xfrm>
            <a:off x="250825" y="4800600"/>
            <a:ext cx="518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e) který úhel je vrcholový s úhlem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Nadpis 1"/>
          <p:cNvSpPr txBox="1">
            <a:spLocks/>
          </p:cNvSpPr>
          <p:nvPr/>
        </p:nvSpPr>
        <p:spPr bwMode="auto">
          <a:xfrm>
            <a:off x="250825" y="5737225"/>
            <a:ext cx="518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f) který úhel je vedlejší s úhlem </a:t>
            </a:r>
            <a:r>
              <a:rPr lang="el-GR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0" name="Obdélník 89"/>
          <p:cNvSpPr/>
          <p:nvPr/>
        </p:nvSpPr>
        <p:spPr>
          <a:xfrm>
            <a:off x="4284663" y="1908175"/>
            <a:ext cx="3540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endParaRPr 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bdélník 90"/>
          <p:cNvSpPr/>
          <p:nvPr/>
        </p:nvSpPr>
        <p:spPr>
          <a:xfrm>
            <a:off x="3995738" y="2781300"/>
            <a:ext cx="11525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 a </a:t>
            </a:r>
            <a:endParaRPr lang="cs-CZ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Obdélník 91"/>
          <p:cNvSpPr/>
          <p:nvPr/>
        </p:nvSpPr>
        <p:spPr>
          <a:xfrm>
            <a:off x="4284663" y="3644900"/>
            <a:ext cx="7191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bdélník 92"/>
          <p:cNvSpPr/>
          <p:nvPr/>
        </p:nvSpPr>
        <p:spPr>
          <a:xfrm>
            <a:off x="4284663" y="4500563"/>
            <a:ext cx="7191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bdélník 93"/>
          <p:cNvSpPr>
            <a:spLocks noChangeArrowheads="1"/>
          </p:cNvSpPr>
          <p:nvPr/>
        </p:nvSpPr>
        <p:spPr bwMode="auto">
          <a:xfrm>
            <a:off x="4211638" y="5364163"/>
            <a:ext cx="720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bdélník 94"/>
          <p:cNvSpPr/>
          <p:nvPr/>
        </p:nvSpPr>
        <p:spPr>
          <a:xfrm>
            <a:off x="4067175" y="6229350"/>
            <a:ext cx="15843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a </a:t>
            </a:r>
            <a:r>
              <a:rPr lang="en-US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02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55" name="Nadpis 1"/>
          <p:cNvSpPr txBox="1">
            <a:spLocks/>
          </p:cNvSpPr>
          <p:nvPr/>
        </p:nvSpPr>
        <p:spPr bwMode="auto">
          <a:xfrm>
            <a:off x="255588" y="692150"/>
            <a:ext cx="66929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Př. Určete: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3" name="Šipka doprava 4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Šipka doprava 43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01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49" name="Zahnutá šipka doleva 48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8203" name="Přímá spojnice 24"/>
          <p:cNvCxnSpPr>
            <a:cxnSpLocks noChangeShapeType="1"/>
          </p:cNvCxnSpPr>
          <p:nvPr/>
        </p:nvCxnSpPr>
        <p:spPr bwMode="auto">
          <a:xfrm flipH="1" flipV="1">
            <a:off x="5868988" y="4940300"/>
            <a:ext cx="3167062" cy="222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Přímá spojnice 25"/>
          <p:cNvCxnSpPr>
            <a:cxnSpLocks noChangeShapeType="1"/>
          </p:cNvCxnSpPr>
          <p:nvPr/>
        </p:nvCxnSpPr>
        <p:spPr bwMode="auto">
          <a:xfrm>
            <a:off x="5949950" y="1916113"/>
            <a:ext cx="2171700" cy="4192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Obdélník 61"/>
          <p:cNvSpPr/>
          <p:nvPr/>
        </p:nvSpPr>
        <p:spPr>
          <a:xfrm>
            <a:off x="6053138" y="3235325"/>
            <a:ext cx="3825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endParaRPr lang="cs-CZ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06" name="Přímá spojnice 24"/>
          <p:cNvCxnSpPr>
            <a:cxnSpLocks noChangeShapeType="1"/>
          </p:cNvCxnSpPr>
          <p:nvPr/>
        </p:nvCxnSpPr>
        <p:spPr bwMode="auto">
          <a:xfrm flipH="1">
            <a:off x="5148263" y="3043238"/>
            <a:ext cx="35020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5845175" y="2406650"/>
            <a:ext cx="574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cs-CZ" altLang="cs-CZ" sz="28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08" name="Přímá spojnice 27"/>
          <p:cNvCxnSpPr>
            <a:cxnSpLocks noChangeShapeType="1"/>
          </p:cNvCxnSpPr>
          <p:nvPr/>
        </p:nvCxnSpPr>
        <p:spPr bwMode="auto">
          <a:xfrm flipH="1">
            <a:off x="8099425" y="2962275"/>
            <a:ext cx="73025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Přímá spojnice 23"/>
          <p:cNvCxnSpPr>
            <a:cxnSpLocks noChangeShapeType="1"/>
          </p:cNvCxnSpPr>
          <p:nvPr/>
        </p:nvCxnSpPr>
        <p:spPr bwMode="auto">
          <a:xfrm flipH="1">
            <a:off x="8027988" y="2962275"/>
            <a:ext cx="71437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Přímá spojnice 27"/>
          <p:cNvCxnSpPr>
            <a:cxnSpLocks noChangeShapeType="1"/>
          </p:cNvCxnSpPr>
          <p:nvPr/>
        </p:nvCxnSpPr>
        <p:spPr bwMode="auto">
          <a:xfrm flipH="1">
            <a:off x="8820150" y="4878388"/>
            <a:ext cx="73025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1" name="Přímá spojnice 23"/>
          <p:cNvCxnSpPr>
            <a:cxnSpLocks noChangeShapeType="1"/>
          </p:cNvCxnSpPr>
          <p:nvPr/>
        </p:nvCxnSpPr>
        <p:spPr bwMode="auto">
          <a:xfrm flipH="1">
            <a:off x="8748713" y="4878388"/>
            <a:ext cx="71437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2" name="Obdélník 35"/>
          <p:cNvSpPr>
            <a:spLocks noChangeArrowheads="1"/>
          </p:cNvSpPr>
          <p:nvPr/>
        </p:nvSpPr>
        <p:spPr bwMode="auto">
          <a:xfrm>
            <a:off x="6562725" y="239395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cs-CZ" altLang="cs-CZ" sz="2400" b="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bdélník 69"/>
          <p:cNvSpPr/>
          <p:nvPr/>
        </p:nvSpPr>
        <p:spPr>
          <a:xfrm>
            <a:off x="6875463" y="3068638"/>
            <a:ext cx="355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Ovál 4"/>
          <p:cNvSpPr>
            <a:spLocks noChangeArrowheads="1"/>
          </p:cNvSpPr>
          <p:nvPr/>
        </p:nvSpPr>
        <p:spPr bwMode="auto">
          <a:xfrm>
            <a:off x="6562725" y="4006850"/>
            <a:ext cx="1944688" cy="19446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bdélník 71"/>
          <p:cNvSpPr/>
          <p:nvPr/>
        </p:nvSpPr>
        <p:spPr>
          <a:xfrm>
            <a:off x="6588125" y="2276475"/>
            <a:ext cx="4905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 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Ovál 4"/>
          <p:cNvSpPr>
            <a:spLocks noChangeArrowheads="1"/>
          </p:cNvSpPr>
          <p:nvPr/>
        </p:nvSpPr>
        <p:spPr bwMode="auto">
          <a:xfrm>
            <a:off x="5581650" y="2063750"/>
            <a:ext cx="1944688" cy="19431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7085013" y="5180013"/>
            <a:ext cx="5016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cs-CZ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8" name="Text Box 14"/>
          <p:cNvSpPr txBox="1">
            <a:spLocks noChangeArrowheads="1"/>
          </p:cNvSpPr>
          <p:nvPr/>
        </p:nvSpPr>
        <p:spPr bwMode="auto">
          <a:xfrm>
            <a:off x="6805613" y="4351338"/>
            <a:ext cx="5746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cs-CZ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altLang="cs-CZ" sz="28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9" name="Obdélník 35"/>
          <p:cNvSpPr>
            <a:spLocks noChangeArrowheads="1"/>
          </p:cNvSpPr>
          <p:nvPr/>
        </p:nvSpPr>
        <p:spPr bwMode="auto">
          <a:xfrm>
            <a:off x="7593013" y="433863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cs-CZ" altLang="cs-CZ" sz="2400" b="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bdélník 81"/>
          <p:cNvSpPr/>
          <p:nvPr/>
        </p:nvSpPr>
        <p:spPr>
          <a:xfrm>
            <a:off x="7827963" y="5003800"/>
            <a:ext cx="4889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cs-CZ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bdélník 82"/>
          <p:cNvSpPr/>
          <p:nvPr/>
        </p:nvSpPr>
        <p:spPr>
          <a:xfrm>
            <a:off x="7545388" y="4284663"/>
            <a:ext cx="6270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</a:t>
            </a:r>
            <a:r>
              <a:rPr lang="en-US" altLang="cs-CZ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 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Nadpis 1"/>
          <p:cNvSpPr txBox="1">
            <a:spLocks/>
          </p:cNvSpPr>
          <p:nvPr/>
        </p:nvSpPr>
        <p:spPr bwMode="auto">
          <a:xfrm>
            <a:off x="250825" y="1416050"/>
            <a:ext cx="518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a) úhly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 a</a:t>
            </a:r>
            <a:r>
              <a:rPr lang="cs-CZ" sz="2400" b="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 jsou ……………………</a:t>
            </a:r>
            <a:endParaRPr lang="cs-CZ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Nadpis 1"/>
          <p:cNvSpPr txBox="1">
            <a:spLocks/>
          </p:cNvSpPr>
          <p:nvPr/>
        </p:nvSpPr>
        <p:spPr bwMode="auto">
          <a:xfrm>
            <a:off x="250825" y="2208213"/>
            <a:ext cx="518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b)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úhly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 a </a:t>
            </a:r>
            <a:r>
              <a:rPr lang="en-US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altLang="cs-CZ" sz="2400" b="0" dirty="0">
                <a:latin typeface="Times New Roman" pitchFamily="18" charset="0"/>
                <a:cs typeface="Times New Roman" pitchFamily="18" charset="0"/>
              </a:rPr>
              <a:t> jsou …………………….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6" name="Nadpis 1"/>
          <p:cNvSpPr txBox="1">
            <a:spLocks/>
          </p:cNvSpPr>
          <p:nvPr/>
        </p:nvSpPr>
        <p:spPr bwMode="auto">
          <a:xfrm>
            <a:off x="250825" y="3073400"/>
            <a:ext cx="518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c)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úhly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 a </a:t>
            </a:r>
            <a:r>
              <a:rPr lang="en-US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altLang="cs-CZ" sz="2400" b="0" dirty="0">
                <a:latin typeface="Times New Roman" pitchFamily="18" charset="0"/>
                <a:cs typeface="Times New Roman" pitchFamily="18" charset="0"/>
              </a:rPr>
              <a:t> jsou …………………….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Nadpis 1"/>
          <p:cNvSpPr txBox="1">
            <a:spLocks/>
          </p:cNvSpPr>
          <p:nvPr/>
        </p:nvSpPr>
        <p:spPr bwMode="auto">
          <a:xfrm>
            <a:off x="250825" y="3937000"/>
            <a:ext cx="518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d)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úhly </a:t>
            </a:r>
            <a:r>
              <a:rPr lang="el-GR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cs-CZ" altLang="cs-CZ" sz="2400" b="0" dirty="0">
                <a:latin typeface="Times New Roman" pitchFamily="18" charset="0"/>
                <a:cs typeface="Times New Roman" pitchFamily="18" charset="0"/>
              </a:rPr>
              <a:t>jsou …………………….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8" name="Nadpis 1"/>
          <p:cNvSpPr txBox="1">
            <a:spLocks/>
          </p:cNvSpPr>
          <p:nvPr/>
        </p:nvSpPr>
        <p:spPr bwMode="auto">
          <a:xfrm>
            <a:off x="250825" y="4800600"/>
            <a:ext cx="518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e)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úhly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altLang="cs-C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</a:t>
            </a:r>
            <a:r>
              <a:rPr lang="en-US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cs-CZ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b="0" dirty="0">
                <a:latin typeface="Times New Roman" pitchFamily="18" charset="0"/>
                <a:cs typeface="Times New Roman" pitchFamily="18" charset="0"/>
              </a:rPr>
              <a:t>jsou …………………….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cs-CZ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Nadpis 1"/>
          <p:cNvSpPr txBox="1">
            <a:spLocks/>
          </p:cNvSpPr>
          <p:nvPr/>
        </p:nvSpPr>
        <p:spPr bwMode="auto">
          <a:xfrm>
            <a:off x="250825" y="5737225"/>
            <a:ext cx="518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f)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úhly </a:t>
            </a:r>
            <a:r>
              <a:rPr lang="el-GR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alt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 </a:t>
            </a:r>
            <a:r>
              <a:rPr lang="cs-CZ" altLang="cs-CZ" sz="2400" b="0" dirty="0">
                <a:latin typeface="Times New Roman" pitchFamily="18" charset="0"/>
                <a:cs typeface="Times New Roman" pitchFamily="18" charset="0"/>
              </a:rPr>
              <a:t>jsou …………………….</a:t>
            </a:r>
            <a:r>
              <a:rPr lang="cs-CZ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2771775" y="1538288"/>
            <a:ext cx="15843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vedlejší</a:t>
            </a:r>
            <a:endParaRPr 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2843213" y="2276475"/>
            <a:ext cx="17287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souhlasné</a:t>
            </a:r>
            <a:endParaRPr 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2843213" y="3194050"/>
            <a:ext cx="172878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střídavé</a:t>
            </a:r>
            <a:endParaRPr 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2987675" y="4057650"/>
            <a:ext cx="17287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vedlejší</a:t>
            </a:r>
            <a:endParaRPr 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2987675" y="4921250"/>
            <a:ext cx="17287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vrcholové</a:t>
            </a:r>
            <a:endParaRPr 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2987675" y="5857875"/>
            <a:ext cx="17287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vrcholové</a:t>
            </a:r>
            <a:endParaRPr lang="cs-C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12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1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23" name="Přímá spojnice 24"/>
          <p:cNvCxnSpPr>
            <a:cxnSpLocks noChangeShapeType="1"/>
          </p:cNvCxnSpPr>
          <p:nvPr/>
        </p:nvCxnSpPr>
        <p:spPr bwMode="auto">
          <a:xfrm flipH="1">
            <a:off x="255588" y="3224213"/>
            <a:ext cx="34528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Přímá spojnice 25"/>
          <p:cNvCxnSpPr>
            <a:cxnSpLocks noChangeShapeType="1"/>
          </p:cNvCxnSpPr>
          <p:nvPr/>
        </p:nvCxnSpPr>
        <p:spPr bwMode="auto">
          <a:xfrm>
            <a:off x="1006475" y="1625600"/>
            <a:ext cx="1641475" cy="2882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Ovál 2"/>
          <p:cNvSpPr>
            <a:spLocks noChangeArrowheads="1"/>
          </p:cNvSpPr>
          <p:nvPr/>
        </p:nvSpPr>
        <p:spPr bwMode="auto">
          <a:xfrm>
            <a:off x="827088" y="2144713"/>
            <a:ext cx="2160587" cy="2159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 sz="3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295525" y="3322638"/>
            <a:ext cx="35242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60575" y="2547938"/>
            <a:ext cx="4111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1006475" y="2547938"/>
            <a:ext cx="576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cs-CZ" altLang="cs-CZ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116013" y="3429000"/>
            <a:ext cx="9350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125</a:t>
            </a:r>
            <a:r>
              <a:rPr lang="cs-CZ" sz="3200" b="0" kern="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cs-CZ" sz="3200" b="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58800" y="4949825"/>
            <a:ext cx="12461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58800" y="5526088"/>
            <a:ext cx="76358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87375" y="6108700"/>
            <a:ext cx="7080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33" name="Přímá spojnice 24"/>
          <p:cNvCxnSpPr>
            <a:cxnSpLocks noChangeShapeType="1"/>
          </p:cNvCxnSpPr>
          <p:nvPr/>
        </p:nvCxnSpPr>
        <p:spPr bwMode="auto">
          <a:xfrm flipH="1">
            <a:off x="2916238" y="4757738"/>
            <a:ext cx="3197225" cy="142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Přímá spojnice 25"/>
          <p:cNvCxnSpPr>
            <a:cxnSpLocks noChangeShapeType="1"/>
          </p:cNvCxnSpPr>
          <p:nvPr/>
        </p:nvCxnSpPr>
        <p:spPr bwMode="auto">
          <a:xfrm flipH="1">
            <a:off x="4246563" y="1052513"/>
            <a:ext cx="2341562" cy="5184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bdélník 26"/>
          <p:cNvSpPr/>
          <p:nvPr/>
        </p:nvSpPr>
        <p:spPr>
          <a:xfrm>
            <a:off x="4379913" y="4103688"/>
            <a:ext cx="3825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endParaRPr lang="cs-CZ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36" name="Přímá spojnice 24"/>
          <p:cNvCxnSpPr>
            <a:cxnSpLocks noChangeShapeType="1"/>
          </p:cNvCxnSpPr>
          <p:nvPr/>
        </p:nvCxnSpPr>
        <p:spPr bwMode="auto">
          <a:xfrm flipH="1" flipV="1">
            <a:off x="3598863" y="2428875"/>
            <a:ext cx="4429125" cy="11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7" name="Text Box 14"/>
          <p:cNvSpPr txBox="1">
            <a:spLocks noChangeArrowheads="1"/>
          </p:cNvSpPr>
          <p:nvPr/>
        </p:nvSpPr>
        <p:spPr bwMode="auto">
          <a:xfrm>
            <a:off x="4284663" y="4862513"/>
            <a:ext cx="574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cs-CZ" altLang="cs-CZ" sz="28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38" name="Přímá spojnice 27"/>
          <p:cNvCxnSpPr>
            <a:cxnSpLocks noChangeShapeType="1"/>
          </p:cNvCxnSpPr>
          <p:nvPr/>
        </p:nvCxnSpPr>
        <p:spPr bwMode="auto">
          <a:xfrm flipH="1">
            <a:off x="3779838" y="2359025"/>
            <a:ext cx="73025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Přímá spojnice 23"/>
          <p:cNvCxnSpPr>
            <a:cxnSpLocks noChangeShapeType="1"/>
          </p:cNvCxnSpPr>
          <p:nvPr/>
        </p:nvCxnSpPr>
        <p:spPr bwMode="auto">
          <a:xfrm flipH="1">
            <a:off x="3708400" y="2359025"/>
            <a:ext cx="71438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0" name="Přímá spojnice 27"/>
          <p:cNvCxnSpPr>
            <a:cxnSpLocks noChangeShapeType="1"/>
          </p:cNvCxnSpPr>
          <p:nvPr/>
        </p:nvCxnSpPr>
        <p:spPr bwMode="auto">
          <a:xfrm flipH="1">
            <a:off x="3094038" y="4681538"/>
            <a:ext cx="73025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1" name="Přímá spojnice 23"/>
          <p:cNvCxnSpPr>
            <a:cxnSpLocks noChangeShapeType="1"/>
          </p:cNvCxnSpPr>
          <p:nvPr/>
        </p:nvCxnSpPr>
        <p:spPr bwMode="auto">
          <a:xfrm flipH="1">
            <a:off x="3022600" y="4681538"/>
            <a:ext cx="71438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bdélník 35"/>
          <p:cNvSpPr/>
          <p:nvPr/>
        </p:nvSpPr>
        <p:spPr>
          <a:xfrm>
            <a:off x="6227763" y="1836738"/>
            <a:ext cx="731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77</a:t>
            </a:r>
            <a:r>
              <a:rPr lang="cs-CZ" sz="3200" b="0" kern="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cs-CZ" sz="3200" b="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louk 37"/>
          <p:cNvSpPr/>
          <p:nvPr/>
        </p:nvSpPr>
        <p:spPr bwMode="auto">
          <a:xfrm rot="11110866" flipH="1" flipV="1">
            <a:off x="5226050" y="1417638"/>
            <a:ext cx="1800225" cy="1800225"/>
          </a:xfrm>
          <a:prstGeom prst="arc">
            <a:avLst>
              <a:gd name="adj1" fmla="val 17084280"/>
              <a:gd name="adj2" fmla="val 2156160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5327650" y="4097338"/>
            <a:ext cx="3540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5" name="Ovál 4"/>
          <p:cNvSpPr>
            <a:spLocks noChangeArrowheads="1"/>
          </p:cNvSpPr>
          <p:nvPr/>
        </p:nvSpPr>
        <p:spPr bwMode="auto">
          <a:xfrm>
            <a:off x="3959225" y="3810000"/>
            <a:ext cx="1944688" cy="18954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5053013" y="4913313"/>
            <a:ext cx="4905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 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7" name="Text Box 14"/>
          <p:cNvSpPr txBox="1">
            <a:spLocks noChangeArrowheads="1"/>
          </p:cNvSpPr>
          <p:nvPr/>
        </p:nvSpPr>
        <p:spPr bwMode="auto">
          <a:xfrm>
            <a:off x="6083300" y="4259263"/>
            <a:ext cx="12461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l-GR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altLang="cs-CZ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6083300" y="4835525"/>
            <a:ext cx="7651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6113463" y="5418138"/>
            <a:ext cx="7064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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6113463" y="6011863"/>
            <a:ext cx="72390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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Nadpis 1"/>
          <p:cNvSpPr txBox="1">
            <a:spLocks/>
          </p:cNvSpPr>
          <p:nvPr/>
        </p:nvSpPr>
        <p:spPr bwMode="auto">
          <a:xfrm>
            <a:off x="255588" y="692150"/>
            <a:ext cx="66929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Př. Dopočítejte velikost označených úhlů</a:t>
            </a:r>
          </a:p>
        </p:txBody>
      </p:sp>
      <p:sp>
        <p:nvSpPr>
          <p:cNvPr id="925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925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43" name="Šipka doprava 4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Šipka doprava 43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256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49" name="Zahnutá šipka doleva 48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468313" y="1628775"/>
            <a:ext cx="5476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3200" b="0" dirty="0">
              <a:latin typeface="+mn-lt"/>
              <a:cs typeface="Times New Roman" pitchFamily="18" charset="0"/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4211638" y="1628775"/>
            <a:ext cx="5476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3200" b="0" dirty="0">
              <a:latin typeface="+mn-lt"/>
              <a:cs typeface="Times New Roman" pitchFamily="18" charset="0"/>
            </a:endParaRPr>
          </a:p>
        </p:txBody>
      </p:sp>
      <p:sp>
        <p:nvSpPr>
          <p:cNvPr id="52" name="Obdélník 51"/>
          <p:cNvSpPr>
            <a:spLocks noChangeArrowheads="1"/>
          </p:cNvSpPr>
          <p:nvPr/>
        </p:nvSpPr>
        <p:spPr bwMode="auto">
          <a:xfrm>
            <a:off x="1258888" y="4941888"/>
            <a:ext cx="108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bdélník 52"/>
          <p:cNvSpPr>
            <a:spLocks noChangeArrowheads="1"/>
          </p:cNvSpPr>
          <p:nvPr/>
        </p:nvSpPr>
        <p:spPr bwMode="auto">
          <a:xfrm>
            <a:off x="1258888" y="5516563"/>
            <a:ext cx="1081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bdélník 53"/>
          <p:cNvSpPr>
            <a:spLocks noChangeArrowheads="1"/>
          </p:cNvSpPr>
          <p:nvPr/>
        </p:nvSpPr>
        <p:spPr bwMode="auto">
          <a:xfrm>
            <a:off x="1258888" y="6092825"/>
            <a:ext cx="1081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bdélník 55"/>
          <p:cNvSpPr>
            <a:spLocks noChangeArrowheads="1"/>
          </p:cNvSpPr>
          <p:nvPr/>
        </p:nvSpPr>
        <p:spPr bwMode="auto">
          <a:xfrm>
            <a:off x="6948488" y="4221163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bdélník 56"/>
          <p:cNvSpPr>
            <a:spLocks noChangeArrowheads="1"/>
          </p:cNvSpPr>
          <p:nvPr/>
        </p:nvSpPr>
        <p:spPr bwMode="auto">
          <a:xfrm>
            <a:off x="6948488" y="5437188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bdélník 57"/>
          <p:cNvSpPr>
            <a:spLocks noChangeArrowheads="1"/>
          </p:cNvSpPr>
          <p:nvPr/>
        </p:nvSpPr>
        <p:spPr bwMode="auto">
          <a:xfrm>
            <a:off x="6948488" y="4797425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bdélník 58"/>
          <p:cNvSpPr>
            <a:spLocks noChangeArrowheads="1"/>
          </p:cNvSpPr>
          <p:nvPr/>
        </p:nvSpPr>
        <p:spPr bwMode="auto">
          <a:xfrm>
            <a:off x="6948488" y="6011863"/>
            <a:ext cx="1079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r>
              <a:rPr lang="cs-CZ" altLang="cs-CZ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cs-CZ" altLang="cs-CZ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02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-468313" y="3657600"/>
            <a:ext cx="9144001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48" name="Přímá spojnice 24"/>
          <p:cNvCxnSpPr>
            <a:cxnSpLocks noChangeShapeType="1"/>
          </p:cNvCxnSpPr>
          <p:nvPr/>
        </p:nvCxnSpPr>
        <p:spPr bwMode="auto">
          <a:xfrm flipH="1">
            <a:off x="285750" y="4365625"/>
            <a:ext cx="38179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bdélník 16"/>
          <p:cNvSpPr/>
          <p:nvPr/>
        </p:nvSpPr>
        <p:spPr>
          <a:xfrm>
            <a:off x="2289175" y="3781425"/>
            <a:ext cx="4111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208088" y="3770313"/>
            <a:ext cx="84296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123</a:t>
            </a:r>
            <a:r>
              <a:rPr lang="cs-CZ" sz="2800" b="0" kern="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cs-CZ" sz="2800" b="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841375" y="5062538"/>
            <a:ext cx="76358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 =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52" name="Přímá spojnice 24"/>
          <p:cNvCxnSpPr>
            <a:cxnSpLocks noChangeShapeType="1"/>
          </p:cNvCxnSpPr>
          <p:nvPr/>
        </p:nvCxnSpPr>
        <p:spPr bwMode="auto">
          <a:xfrm flipH="1">
            <a:off x="1908175" y="2349500"/>
            <a:ext cx="996950" cy="2016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Oblouk 4"/>
          <p:cNvSpPr/>
          <p:nvPr/>
        </p:nvSpPr>
        <p:spPr bwMode="auto">
          <a:xfrm>
            <a:off x="1008063" y="3392488"/>
            <a:ext cx="1979612" cy="1981200"/>
          </a:xfrm>
          <a:prstGeom prst="arc">
            <a:avLst>
              <a:gd name="adj1" fmla="val 10960643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54" name="Přímá spojnice 24"/>
          <p:cNvCxnSpPr>
            <a:cxnSpLocks noChangeShapeType="1"/>
          </p:cNvCxnSpPr>
          <p:nvPr/>
        </p:nvCxnSpPr>
        <p:spPr bwMode="auto">
          <a:xfrm flipH="1">
            <a:off x="4572000" y="3627438"/>
            <a:ext cx="38179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Přímá spojnice 24"/>
          <p:cNvCxnSpPr>
            <a:cxnSpLocks noChangeShapeType="1"/>
          </p:cNvCxnSpPr>
          <p:nvPr/>
        </p:nvCxnSpPr>
        <p:spPr bwMode="auto">
          <a:xfrm flipH="1">
            <a:off x="5003800" y="2060575"/>
            <a:ext cx="2736850" cy="30241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bdélník 28"/>
          <p:cNvSpPr/>
          <p:nvPr/>
        </p:nvSpPr>
        <p:spPr>
          <a:xfrm>
            <a:off x="6732588" y="3046413"/>
            <a:ext cx="6635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62</a:t>
            </a:r>
            <a:r>
              <a:rPr lang="cs-CZ" sz="2800" b="0" kern="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cs-CZ" sz="2800" b="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95913" y="3644900"/>
            <a:ext cx="4143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cs-CZ" sz="3200" b="0" kern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115050" y="5094288"/>
            <a:ext cx="7508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32" name="Oblouk 31"/>
          <p:cNvSpPr/>
          <p:nvPr/>
        </p:nvSpPr>
        <p:spPr bwMode="auto">
          <a:xfrm rot="1278555">
            <a:off x="6221413" y="2625725"/>
            <a:ext cx="1409700" cy="1493838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louk 32"/>
          <p:cNvSpPr/>
          <p:nvPr/>
        </p:nvSpPr>
        <p:spPr bwMode="auto">
          <a:xfrm rot="11695828">
            <a:off x="5010150" y="3081338"/>
            <a:ext cx="1409700" cy="149225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Nadpis 1"/>
          <p:cNvSpPr txBox="1">
            <a:spLocks/>
          </p:cNvSpPr>
          <p:nvPr/>
        </p:nvSpPr>
        <p:spPr bwMode="auto">
          <a:xfrm>
            <a:off x="327025" y="692150"/>
            <a:ext cx="84216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1) Dopočítejte velikost označených úhlů</a:t>
            </a:r>
          </a:p>
        </p:txBody>
      </p:sp>
      <p:sp>
        <p:nvSpPr>
          <p:cNvPr id="1026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0"/>
          </a:p>
        </p:txBody>
      </p:sp>
      <p:sp>
        <p:nvSpPr>
          <p:cNvPr id="25" name="Šipka doprava 24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Šipka doprava 25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26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Dvojice úhlů</a:t>
            </a:r>
          </a:p>
        </p:txBody>
      </p:sp>
      <p:sp>
        <p:nvSpPr>
          <p:cNvPr id="28" name="Zahnutá šipka doleva 27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4213" y="1628775"/>
            <a:ext cx="5476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a)</a:t>
            </a:r>
            <a:endParaRPr lang="cs-CZ" sz="3200" b="0" dirty="0">
              <a:latin typeface="+mn-lt"/>
              <a:cs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427538" y="1628775"/>
            <a:ext cx="5492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b)</a:t>
            </a:r>
            <a:endParaRPr lang="cs-CZ" sz="3200" b="0" dirty="0">
              <a:latin typeface="+mn-lt"/>
              <a:cs typeface="Times New Roman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1476375" y="5013325"/>
            <a:ext cx="2447553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180</a:t>
            </a:r>
            <a:r>
              <a:rPr lang="cs-CZ" altLang="cs-CZ" sz="32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- 123</a:t>
            </a:r>
            <a:r>
              <a:rPr lang="cs-CZ" altLang="cs-CZ" sz="32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altLang="cs-CZ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délník 39"/>
          <p:cNvSpPr>
            <a:spLocks noChangeArrowheads="1"/>
          </p:cNvSpPr>
          <p:nvPr/>
        </p:nvSpPr>
        <p:spPr bwMode="auto">
          <a:xfrm>
            <a:off x="6875463" y="5084763"/>
            <a:ext cx="865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827088" y="5734050"/>
            <a:ext cx="25923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 </a:t>
            </a:r>
            <a:r>
              <a:rPr lang="cs-CZ" sz="32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= </a:t>
            </a:r>
            <a:r>
              <a:rPr lang="cs-CZ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57</a:t>
            </a:r>
            <a:r>
              <a:rPr lang="cs-CZ" alt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41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1981</Words>
  <Application>Microsoft Office PowerPoint</Application>
  <PresentationFormat>Předvádění na obrazovce (4:3)</PresentationFormat>
  <Paragraphs>617</Paragraphs>
  <Slides>55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Holý</dc:creator>
  <cp:lastModifiedBy>Holý, Martin</cp:lastModifiedBy>
  <cp:revision>70</cp:revision>
  <dcterms:created xsi:type="dcterms:W3CDTF">2016-03-03T12:42:08Z</dcterms:created>
  <dcterms:modified xsi:type="dcterms:W3CDTF">2024-03-14T09:32:17Z</dcterms:modified>
</cp:coreProperties>
</file>